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1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3" r:id="rId3"/>
    <p:sldId id="266" r:id="rId4"/>
    <p:sldId id="284" r:id="rId5"/>
    <p:sldId id="285" r:id="rId6"/>
    <p:sldId id="269" r:id="rId7"/>
    <p:sldId id="292" r:id="rId8"/>
    <p:sldId id="287" r:id="rId9"/>
    <p:sldId id="270" r:id="rId10"/>
    <p:sldId id="299" r:id="rId11"/>
    <p:sldId id="300" r:id="rId12"/>
    <p:sldId id="274" r:id="rId13"/>
    <p:sldId id="296" r:id="rId14"/>
    <p:sldId id="290" r:id="rId15"/>
    <p:sldId id="273" r:id="rId16"/>
    <p:sldId id="293" r:id="rId17"/>
    <p:sldId id="276" r:id="rId18"/>
    <p:sldId id="294" r:id="rId19"/>
    <p:sldId id="291" r:id="rId20"/>
    <p:sldId id="277" r:id="rId21"/>
    <p:sldId id="278" r:id="rId22"/>
    <p:sldId id="281" r:id="rId23"/>
    <p:sldId id="279" r:id="rId24"/>
    <p:sldId id="280" r:id="rId25"/>
    <p:sldId id="295" r:id="rId26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79444" autoAdjust="0"/>
  </p:normalViewPr>
  <p:slideViewPr>
    <p:cSldViewPr snapToGrid="0">
      <p:cViewPr varScale="1">
        <p:scale>
          <a:sx n="67" d="100"/>
          <a:sy n="67" d="100"/>
        </p:scale>
        <p:origin x="1306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86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7AA0E-706E-4025-A28F-0C253137450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A447A-988C-426D-8C41-9B5A1C07E94A}" type="datetimeFigureOut">
              <a:rPr lang="en-US" smtClean="0"/>
              <a:t>9/30/2014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C266D35-A615-4E0C-8419-7CFF10720BD7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0D68333-074E-4A03-9900-984B53B00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1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49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27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78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33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33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76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6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1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95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69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02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16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36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5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12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191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485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72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5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51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57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48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48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45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68333-074E-4A03-9900-984B53B00E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0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5E8D-034B-413C-992E-9CD90FC90597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146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1829-C361-41CA-9C04-315C77001C32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8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698B-5B02-4CB3-86B6-2A4FD09108C8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2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0C2B-E895-4F96-96C3-515525E6EA24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3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AB42-B8EB-43EC-AB78-86C076C39130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57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27E8-E58A-4E5E-978D-3D04B5FB1D09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756E-B91F-4CB5-BEDE-C7A73B62C5E2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3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FD74-0E66-4A79-A35A-618103DAF732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8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2E95-4748-4B7B-A640-73A8550B9AA5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0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8F1965-E19A-4C4E-A3D0-3C89708CCC76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7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89DE-7B3C-4700-83AD-A6E86115AFCD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33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2435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0384"/>
            <a:ext cx="10058400" cy="720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891251"/>
            <a:ext cx="10058400" cy="49778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55370" y="644166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5A6CB5C-B96C-4347-96C3-474009A5BD41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7738" y="6441668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435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r>
              <a:rPr lang="en-US" dirty="0" smtClean="0"/>
              <a:t> / x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45523" y="74077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http://cloudmde.como.polimi.it/2014/images/models-logo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0" y="6398325"/>
            <a:ext cx="831298" cy="45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32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800" b="1" i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91" y="2011710"/>
            <a:ext cx="11019098" cy="1678328"/>
          </a:xfrm>
        </p:spPr>
        <p:txBody>
          <a:bodyPr>
            <a:noAutofit/>
          </a:bodyPr>
          <a:lstStyle/>
          <a:p>
            <a:pPr algn="ctr" hangingPunct="0"/>
            <a:r>
              <a:rPr lang="en-US" sz="4000" b="1" i="1" dirty="0" err="1" smtClean="0"/>
              <a:t>C</a:t>
            </a:r>
            <a:r>
              <a:rPr lang="en-US" sz="4000" b="1" i="1" cap="none" dirty="0" err="1" smtClean="0"/>
              <a:t>dm</a:t>
            </a:r>
            <a:r>
              <a:rPr lang="en-US" sz="4000" b="1" i="1" dirty="0" err="1" smtClean="0"/>
              <a:t>CL</a:t>
            </a:r>
            <a:r>
              <a:rPr lang="en-US" sz="4000" b="1" dirty="0"/>
              <a:t>, a Specific Textual Constraint Language for Common Data Model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65" y="3768714"/>
            <a:ext cx="11917679" cy="2517785"/>
          </a:xfrm>
        </p:spPr>
        <p:txBody>
          <a:bodyPr>
            <a:noAutofit/>
          </a:bodyPr>
          <a:lstStyle/>
          <a:p>
            <a:pPr algn="ctr"/>
            <a:r>
              <a:rPr lang="en-US" sz="2800" b="1" u="sng" cap="none" dirty="0" smtClean="0"/>
              <a:t>Ahmed </a:t>
            </a:r>
            <a:r>
              <a:rPr lang="en-US" sz="2800" b="1" u="sng" cap="none" dirty="0" err="1" smtClean="0"/>
              <a:t>Ahmed</a:t>
            </a:r>
            <a:r>
              <a:rPr lang="en-US" sz="2800" cap="none" dirty="0" smtClean="0"/>
              <a:t>, Paola Vallejo, </a:t>
            </a:r>
            <a:r>
              <a:rPr lang="en-US" sz="2800" cap="none" dirty="0" err="1" smtClean="0"/>
              <a:t>Mickaël</a:t>
            </a:r>
            <a:r>
              <a:rPr lang="en-US" sz="2800" cap="none" dirty="0" smtClean="0"/>
              <a:t> </a:t>
            </a:r>
            <a:r>
              <a:rPr lang="en-US" sz="2800" cap="none" dirty="0" err="1" smtClean="0"/>
              <a:t>Kerboeuf</a:t>
            </a:r>
            <a:r>
              <a:rPr lang="en-US" sz="2800" cap="none" dirty="0" smtClean="0"/>
              <a:t>, Jean-</a:t>
            </a:r>
            <a:r>
              <a:rPr lang="en-US" sz="2800" cap="none" dirty="0"/>
              <a:t>P</a:t>
            </a:r>
            <a:r>
              <a:rPr lang="en-US" sz="2800" cap="none" dirty="0" smtClean="0"/>
              <a:t>hilippe </a:t>
            </a:r>
            <a:r>
              <a:rPr lang="en-US" sz="2800" cap="none" dirty="0" err="1" smtClean="0"/>
              <a:t>Babau</a:t>
            </a:r>
            <a:endParaRPr lang="en-US" sz="2800" cap="none" dirty="0" smtClean="0"/>
          </a:p>
          <a:p>
            <a:pPr algn="ctr"/>
            <a:r>
              <a:rPr lang="en-US" sz="2800" cap="none" dirty="0" smtClean="0"/>
              <a:t/>
            </a:r>
            <a:br>
              <a:rPr lang="en-US" sz="2800" cap="none" dirty="0" smtClean="0"/>
            </a:br>
            <a:r>
              <a:rPr lang="en-US" cap="none" dirty="0" smtClean="0"/>
              <a:t>Lab-STICC, University Of Western Brittany - France</a:t>
            </a: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cap="none" dirty="0" smtClean="0">
                <a:solidFill>
                  <a:schemeClr val="accent1">
                    <a:lumMod val="50000"/>
                  </a:schemeClr>
                </a:solidFill>
              </a:rPr>
              <a:t>alahmed4ever@yahoo.com,{</a:t>
            </a:r>
            <a:r>
              <a:rPr lang="en-US" cap="none" dirty="0" err="1" smtClean="0">
                <a:solidFill>
                  <a:schemeClr val="accent1">
                    <a:lumMod val="50000"/>
                  </a:schemeClr>
                </a:solidFill>
              </a:rPr>
              <a:t>vallejoco,kerboeuf</a:t>
            </a:r>
            <a:r>
              <a:rPr lang="en-US" cap="none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cap="none" dirty="0" err="1" smtClean="0">
                <a:solidFill>
                  <a:schemeClr val="accent1">
                    <a:lumMod val="50000"/>
                  </a:schemeClr>
                </a:solidFill>
              </a:rPr>
              <a:t>babau</a:t>
            </a:r>
            <a:r>
              <a:rPr lang="en-US" cap="none" dirty="0" smtClean="0">
                <a:solidFill>
                  <a:schemeClr val="accent1">
                    <a:lumMod val="50000"/>
                  </a:schemeClr>
                </a:solidFill>
              </a:rPr>
              <a:t>}@univ-brest.fr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8" name="Picture 4" descr="http://www.brest-campus.fr/sites/brest-campus.yellowcake.net/files/logo_ubo_2012_h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4" r="4333" b="7320"/>
          <a:stretch/>
        </p:blipFill>
        <p:spPr bwMode="auto">
          <a:xfrm>
            <a:off x="10184129" y="57872"/>
            <a:ext cx="2022679" cy="11543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-labsticc.univ-ubs.fr/%7Esenn/logo_lab_stic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076399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cloudmde.como.polimi.it/2014/images/models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20" y="180342"/>
            <a:ext cx="3797167" cy="206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74" y="1490057"/>
            <a:ext cx="10180276" cy="4840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CdmCL</a:t>
            </a:r>
            <a:r>
              <a:rPr lang="en-US" dirty="0" smtClean="0"/>
              <a:t>: CDM Constraints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097280" y="942110"/>
            <a:ext cx="10058400" cy="560894"/>
          </a:xfrm>
        </p:spPr>
        <p:txBody>
          <a:bodyPr/>
          <a:lstStyle/>
          <a:p>
            <a:r>
              <a:rPr lang="en-US" sz="2800" dirty="0"/>
              <a:t>Constraints are defined on features of each named CDM concepts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5DBE-B8E4-4121-8AF9-EC7EA8F4D982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096" y="5585104"/>
            <a:ext cx="3222903" cy="2948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0542" y="4063572"/>
            <a:ext cx="3225509" cy="4925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31" name="Group 30"/>
          <p:cNvGrpSpPr/>
          <p:nvPr/>
        </p:nvGrpSpPr>
        <p:grpSpPr>
          <a:xfrm>
            <a:off x="2290931" y="5080159"/>
            <a:ext cx="1651886" cy="1009890"/>
            <a:chOff x="1879233" y="5110385"/>
            <a:chExt cx="1651886" cy="100989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1900756" y="5540838"/>
            <a:ext cx="1630363" cy="57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45" name="Bitmap Image" r:id="rId7" imgW="1630800" imgH="579240" progId="Paint.Picture">
                    <p:embed/>
                  </p:oleObj>
                </mc:Choice>
                <mc:Fallback>
                  <p:oleObj name="Bitmap Image" r:id="rId7" imgW="1630800" imgH="57924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00756" y="5540838"/>
                          <a:ext cx="1630363" cy="579437"/>
                        </a:xfrm>
                        <a:prstGeom prst="rect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Connector 13"/>
            <p:cNvCxnSpPr/>
            <p:nvPr/>
          </p:nvCxnSpPr>
          <p:spPr>
            <a:xfrm flipH="1">
              <a:off x="1879233" y="5145026"/>
              <a:ext cx="553720" cy="3826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261360" y="5110385"/>
              <a:ext cx="232592" cy="4111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003912" y="5006090"/>
            <a:ext cx="2439047" cy="826669"/>
            <a:chOff x="6023622" y="5285544"/>
            <a:chExt cx="2439047" cy="82666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23622" y="5598729"/>
              <a:ext cx="2439047" cy="51348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20" name="Straight Connector 19"/>
            <p:cNvCxnSpPr/>
            <p:nvPr/>
          </p:nvCxnSpPr>
          <p:spPr>
            <a:xfrm flipH="1">
              <a:off x="6023622" y="5295283"/>
              <a:ext cx="659410" cy="2934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879397" y="5285544"/>
              <a:ext cx="583272" cy="2978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31"/>
          <p:cNvGrpSpPr/>
          <p:nvPr/>
        </p:nvGrpSpPr>
        <p:grpSpPr>
          <a:xfrm>
            <a:off x="5280077" y="3480502"/>
            <a:ext cx="2772196" cy="694390"/>
            <a:chOff x="6023622" y="5402522"/>
            <a:chExt cx="2439047" cy="694390"/>
          </a:xfrm>
        </p:grpSpPr>
        <p:pic>
          <p:nvPicPr>
            <p:cNvPr id="23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23622" y="5583428"/>
              <a:ext cx="2439047" cy="51348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24" name="Straight Connector 19"/>
            <p:cNvCxnSpPr/>
            <p:nvPr/>
          </p:nvCxnSpPr>
          <p:spPr>
            <a:xfrm flipH="1">
              <a:off x="6023623" y="5402522"/>
              <a:ext cx="288347" cy="1861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"/>
            <p:cNvCxnSpPr/>
            <p:nvPr/>
          </p:nvCxnSpPr>
          <p:spPr>
            <a:xfrm>
              <a:off x="8257055" y="5402522"/>
              <a:ext cx="205614" cy="1809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/>
          <a:srcRect l="-1" r="633"/>
          <a:stretch/>
        </p:blipFill>
        <p:spPr>
          <a:xfrm>
            <a:off x="1254668" y="4058336"/>
            <a:ext cx="3469732" cy="4977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8436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378" y="1807907"/>
            <a:ext cx="4763499" cy="44200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CdmCL</a:t>
            </a:r>
            <a:r>
              <a:rPr lang="en-US" dirty="0" smtClean="0"/>
              <a:t> : based on CDM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942110"/>
            <a:ext cx="10058400" cy="413013"/>
          </a:xfrm>
        </p:spPr>
        <p:txBody>
          <a:bodyPr>
            <a:noAutofit/>
          </a:bodyPr>
          <a:lstStyle/>
          <a:p>
            <a:r>
              <a:rPr lang="en-US" sz="2800" i="1" dirty="0">
                <a:solidFill>
                  <a:srgbClr val="0070C0"/>
                </a:solidFill>
              </a:rPr>
              <a:t>Example</a:t>
            </a:r>
            <a:r>
              <a:rPr lang="en-US" sz="2800" dirty="0">
                <a:solidFill>
                  <a:srgbClr val="0070C0"/>
                </a:solidFill>
              </a:rPr>
              <a:t>:</a:t>
            </a:r>
            <a:r>
              <a:rPr lang="en-US" sz="2800" dirty="0"/>
              <a:t> Constraints on Dimension Length</a:t>
            </a:r>
          </a:p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1411-C889-40CB-90A3-0916093FF701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29" name="TextBox 10"/>
          <p:cNvSpPr txBox="1"/>
          <p:nvPr/>
        </p:nvSpPr>
        <p:spPr>
          <a:xfrm>
            <a:off x="7311378" y="1425085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CDM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10"/>
          <p:cNvSpPr txBox="1"/>
          <p:nvPr/>
        </p:nvSpPr>
        <p:spPr>
          <a:xfrm>
            <a:off x="188226" y="136518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CdmCL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26" y="1780761"/>
            <a:ext cx="6833064" cy="44399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7474068" y="3932837"/>
            <a:ext cx="1623633" cy="844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75775" y="4919754"/>
            <a:ext cx="1330140" cy="844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-1" r="633" b="55769"/>
          <a:stretch/>
        </p:blipFill>
        <p:spPr>
          <a:xfrm>
            <a:off x="7474068" y="4192927"/>
            <a:ext cx="1623633" cy="1598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1" r="2669"/>
          <a:stretch/>
        </p:blipFill>
        <p:spPr>
          <a:xfrm>
            <a:off x="5475774" y="5119591"/>
            <a:ext cx="1330140" cy="3758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924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Constraint Concept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245" y="2152503"/>
            <a:ext cx="5529214" cy="4113607"/>
          </a:xfrm>
        </p:spPr>
        <p:txBody>
          <a:bodyPr>
            <a:no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Constraints applied on:</a:t>
            </a:r>
          </a:p>
          <a:p>
            <a:pPr lvl="1"/>
            <a:r>
              <a:rPr lang="en-US" sz="2400" dirty="0" err="1" smtClean="0"/>
              <a:t>a</a:t>
            </a:r>
            <a:r>
              <a:rPr lang="en-US" sz="2400" i="1" dirty="0" err="1" smtClean="0">
                <a:solidFill>
                  <a:srgbClr val="FF0000"/>
                </a:solidFill>
              </a:rPr>
              <a:t>Concept</a:t>
            </a:r>
            <a:r>
              <a:rPr lang="en-US" sz="2400" dirty="0" err="1" smtClean="0"/>
              <a:t>Constraint</a:t>
            </a:r>
            <a:r>
              <a:rPr lang="en-US" sz="2400" dirty="0" smtClean="0"/>
              <a:t> (a specific dimension, variable, or attribute, e.g. </a:t>
            </a:r>
            <a:r>
              <a:rPr lang="en-US" sz="2400" dirty="0" smtClean="0">
                <a:solidFill>
                  <a:schemeClr val="accent1"/>
                </a:solidFill>
              </a:rPr>
              <a:t>TIME</a:t>
            </a:r>
            <a:r>
              <a:rPr lang="en-US" sz="2400" dirty="0" smtClean="0"/>
              <a:t>) 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400" i="1" dirty="0" err="1" smtClean="0">
                <a:solidFill>
                  <a:srgbClr val="FF0000"/>
                </a:solidFill>
              </a:rPr>
              <a:t>Concept</a:t>
            </a:r>
            <a:r>
              <a:rPr lang="en-US" sz="2400" dirty="0" err="1" smtClean="0"/>
              <a:t>RegExConstraint</a:t>
            </a:r>
            <a:r>
              <a:rPr lang="en-US" sz="2400" dirty="0" smtClean="0"/>
              <a:t> (dimension, variable or attribute that name matches a regex, </a:t>
            </a:r>
            <a:r>
              <a:rPr lang="en-US" sz="2400" dirty="0" err="1" smtClean="0"/>
              <a:t>e.g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DEPTH[0-9]</a:t>
            </a:r>
            <a:r>
              <a:rPr lang="en-US" sz="2400" dirty="0" smtClean="0"/>
              <a:t>) 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400" i="1" dirty="0" err="1" smtClean="0">
                <a:solidFill>
                  <a:srgbClr val="FF0000"/>
                </a:solidFill>
              </a:rPr>
              <a:t>Concept</a:t>
            </a:r>
            <a:r>
              <a:rPr lang="en-US" sz="2400" dirty="0" err="1" smtClean="0"/>
              <a:t>ListConstraint</a:t>
            </a:r>
            <a:r>
              <a:rPr lang="en-US" sz="2400" dirty="0" smtClean="0"/>
              <a:t> (a list of dimension, variables or attributes names, </a:t>
            </a:r>
            <a:r>
              <a:rPr lang="en-US" sz="2400" dirty="0" err="1" smtClean="0"/>
              <a:t>e.g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{TIME, DEPTH,…} </a:t>
            </a:r>
            <a:r>
              <a:rPr lang="en-US" sz="2400" dirty="0" smtClean="0"/>
              <a:t>)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8181F-73E4-4C88-B44D-BBFE52927ECF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865496" y="940053"/>
            <a:ext cx="10709709" cy="989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 constraint is defined for a (or a set of) named instance(s) for each of the main CDM concepts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408580" y="1633924"/>
            <a:ext cx="5497975" cy="4425387"/>
            <a:chOff x="6236228" y="1146124"/>
            <a:chExt cx="5497975" cy="4425387"/>
          </a:xfrm>
        </p:grpSpPr>
        <p:sp>
          <p:nvSpPr>
            <p:cNvPr id="20" name="Rectangle 19"/>
            <p:cNvSpPr/>
            <p:nvPr/>
          </p:nvSpPr>
          <p:spPr>
            <a:xfrm>
              <a:off x="6236228" y="1146124"/>
              <a:ext cx="5497975" cy="4425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6500" y="1267677"/>
              <a:ext cx="4029075" cy="153147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t="1571"/>
          <a:stretch/>
        </p:blipFill>
        <p:spPr>
          <a:xfrm>
            <a:off x="6537178" y="3256439"/>
            <a:ext cx="2513159" cy="107797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6527304" y="3459210"/>
            <a:ext cx="5463872" cy="1911914"/>
            <a:chOff x="6527304" y="3852750"/>
            <a:chExt cx="5463872" cy="1911914"/>
          </a:xfrm>
        </p:grpSpPr>
        <p:grpSp>
          <p:nvGrpSpPr>
            <p:cNvPr id="28" name="Group 27"/>
            <p:cNvGrpSpPr/>
            <p:nvPr/>
          </p:nvGrpSpPr>
          <p:grpSpPr>
            <a:xfrm>
              <a:off x="6527304" y="3852750"/>
              <a:ext cx="5463872" cy="1911914"/>
              <a:chOff x="6527304" y="3852750"/>
              <a:chExt cx="5463872" cy="191191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27304" y="4973964"/>
                <a:ext cx="2816108" cy="790700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/>
              <a:srcRect l="2658" r="1"/>
              <a:stretch/>
            </p:blipFill>
            <p:spPr>
              <a:xfrm>
                <a:off x="8980096" y="3852750"/>
                <a:ext cx="3011080" cy="836760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8652159" y="4622741"/>
              <a:ext cx="1497507" cy="339608"/>
              <a:chOff x="5440503" y="2931383"/>
              <a:chExt cx="2146158" cy="658742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40503" y="3331221"/>
                <a:ext cx="2023287" cy="258904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86611" y="2931383"/>
                <a:ext cx="400050" cy="514350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9346615" y="4468231"/>
            <a:ext cx="2392880" cy="756072"/>
            <a:chOff x="9182325" y="4949901"/>
            <a:chExt cx="2392880" cy="75607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31803" y="4949901"/>
              <a:ext cx="757653" cy="170739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82325" y="5120542"/>
              <a:ext cx="2392880" cy="585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519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</a:t>
            </a:r>
            <a:r>
              <a:rPr lang="en-US" cap="none" dirty="0" err="1" smtClean="0"/>
              <a:t>dm</a:t>
            </a:r>
            <a:r>
              <a:rPr lang="en-US" dirty="0" err="1" smtClean="0"/>
              <a:t>CL</a:t>
            </a:r>
            <a:r>
              <a:rPr lang="en-US" dirty="0" smtClean="0"/>
              <a:t> is a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81" y="1144474"/>
            <a:ext cx="6080903" cy="4402109"/>
          </a:xfrm>
        </p:spPr>
        <p:txBody>
          <a:bodyPr>
            <a:noAutofit/>
          </a:bodyPr>
          <a:lstStyle/>
          <a:p>
            <a:r>
              <a:rPr lang="en-US" sz="2600" dirty="0" err="1" smtClean="0"/>
              <a:t>Xtext</a:t>
            </a:r>
            <a:r>
              <a:rPr lang="en-US" sz="2600" dirty="0" smtClean="0"/>
              <a:t> is used to define the textual grammar</a:t>
            </a:r>
          </a:p>
          <a:p>
            <a:endParaRPr lang="en-US" sz="2600" dirty="0" smtClean="0"/>
          </a:p>
          <a:p>
            <a:r>
              <a:rPr lang="en-US" sz="2600" dirty="0" smtClean="0"/>
              <a:t>A semantic expressed in OCL </a:t>
            </a:r>
            <a:endParaRPr lang="en-US" sz="2600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ED535-D59E-4661-94D3-F005A82B3E03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502446" y="1481792"/>
            <a:ext cx="5497975" cy="4425387"/>
            <a:chOff x="6236228" y="1146124"/>
            <a:chExt cx="5497975" cy="4425387"/>
          </a:xfrm>
        </p:grpSpPr>
        <p:sp>
          <p:nvSpPr>
            <p:cNvPr id="17" name="Rectangle 16"/>
            <p:cNvSpPr/>
            <p:nvPr/>
          </p:nvSpPr>
          <p:spPr>
            <a:xfrm>
              <a:off x="6236228" y="1146124"/>
              <a:ext cx="5497975" cy="44253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6500" y="1267677"/>
              <a:ext cx="4029075" cy="153147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2815" b="1"/>
          <a:stretch/>
        </p:blipFill>
        <p:spPr>
          <a:xfrm>
            <a:off x="6802418" y="3098631"/>
            <a:ext cx="3343275" cy="128540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655706" y="3429349"/>
            <a:ext cx="3659849" cy="2334846"/>
            <a:chOff x="6389488" y="3093681"/>
            <a:chExt cx="3659849" cy="23348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63387" y="3093681"/>
              <a:ext cx="1885950" cy="91490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89488" y="3996501"/>
              <a:ext cx="2676525" cy="143202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9251206" y="4690650"/>
            <a:ext cx="2609850" cy="917643"/>
            <a:chOff x="8984988" y="4354982"/>
            <a:chExt cx="2609850" cy="91764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84988" y="4354982"/>
              <a:ext cx="2609850" cy="20883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66013" y="4576501"/>
              <a:ext cx="2190750" cy="696124"/>
            </a:xfrm>
            <a:prstGeom prst="rect">
              <a:avLst/>
            </a:prstGeom>
          </p:spPr>
        </p:pic>
      </p:grpSp>
      <p:pic>
        <p:nvPicPr>
          <p:cNvPr id="6" name="Picture 5"/>
          <p:cNvPicPr/>
          <p:nvPr/>
        </p:nvPicPr>
        <p:blipFill>
          <a:blip r:embed="rId9"/>
          <a:stretch>
            <a:fillRect/>
          </a:stretch>
        </p:blipFill>
        <p:spPr>
          <a:xfrm>
            <a:off x="6375200" y="989766"/>
            <a:ext cx="5752012" cy="51937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51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138"/>
            <a:ext cx="10058400" cy="794052"/>
          </a:xfrm>
        </p:spPr>
        <p:txBody>
          <a:bodyPr/>
          <a:lstStyle/>
          <a:p>
            <a:r>
              <a:rPr lang="en-US" dirty="0" smtClean="0"/>
              <a:t>Common Constraint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274" y="892564"/>
            <a:ext cx="5204277" cy="5524846"/>
          </a:xfrm>
        </p:spPr>
        <p:txBody>
          <a:bodyPr>
            <a:noAutofit/>
          </a:bodyPr>
          <a:lstStyle/>
          <a:p>
            <a:r>
              <a:rPr lang="en-US" sz="3200" dirty="0" smtClean="0"/>
              <a:t>Mandatory</a:t>
            </a:r>
          </a:p>
          <a:p>
            <a:r>
              <a:rPr lang="en-US" sz="3200" dirty="0" smtClean="0"/>
              <a:t>Format</a:t>
            </a:r>
          </a:p>
          <a:p>
            <a:r>
              <a:rPr lang="en-US" sz="3200" dirty="0"/>
              <a:t>Repetition</a:t>
            </a:r>
          </a:p>
          <a:p>
            <a:r>
              <a:rPr lang="en-US" sz="3200" dirty="0" smtClean="0"/>
              <a:t>User Defined Constraints</a:t>
            </a:r>
          </a:p>
          <a:p>
            <a:pPr marL="457200" lvl="1" indent="0">
              <a:buNone/>
            </a:pPr>
            <a:r>
              <a:rPr lang="en-US" sz="2400" i="1" dirty="0" smtClean="0">
                <a:solidFill>
                  <a:srgbClr val="002060"/>
                </a:solidFill>
              </a:rPr>
              <a:t>Constraints that are related to multiple CDM concepts at the same time</a:t>
            </a:r>
          </a:p>
          <a:p>
            <a:pPr marL="457200" lvl="1" indent="0">
              <a:buNone/>
            </a:pPr>
            <a:r>
              <a:rPr lang="en-US" sz="2400" i="1" dirty="0" smtClean="0">
                <a:solidFill>
                  <a:srgbClr val="002060"/>
                </a:solidFill>
              </a:rPr>
              <a:t>E.g. verify if there exists a variable named “TIME”, either it has an attribute named “</a:t>
            </a:r>
            <a:r>
              <a:rPr lang="en-US" sz="2400" i="1" dirty="0" err="1" smtClean="0">
                <a:solidFill>
                  <a:srgbClr val="002060"/>
                </a:solidFill>
              </a:rPr>
              <a:t>QC_Indicator</a:t>
            </a:r>
            <a:r>
              <a:rPr lang="en-US" sz="2400" i="1" dirty="0" smtClean="0">
                <a:solidFill>
                  <a:srgbClr val="002060"/>
                </a:solidFill>
              </a:rPr>
              <a:t>” or there exists another variable named “TIME_QC” but not both </a:t>
            </a:r>
          </a:p>
        </p:txBody>
      </p:sp>
      <p:sp>
        <p:nvSpPr>
          <p:cNvPr id="86" name="Date Placeholder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EE23-7736-4EEB-9C23-E20E813DA120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87" name="Slide Number Placeholder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9172" y="815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510745" y="844053"/>
            <a:ext cx="6432683" cy="4802299"/>
            <a:chOff x="3948789" y="778259"/>
            <a:chExt cx="6432683" cy="48022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3764" y="1146124"/>
              <a:ext cx="5207708" cy="15716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0302" y="2941913"/>
              <a:ext cx="5141170" cy="84983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629" y="4188574"/>
              <a:ext cx="5106843" cy="1391984"/>
            </a:xfrm>
            <a:prstGeom prst="rect">
              <a:avLst/>
            </a:prstGeom>
          </p:spPr>
        </p:pic>
        <p:sp>
          <p:nvSpPr>
            <p:cNvPr id="8" name="Curved Right Arrow 7"/>
            <p:cNvSpPr/>
            <p:nvPr/>
          </p:nvSpPr>
          <p:spPr>
            <a:xfrm>
              <a:off x="4654632" y="3468662"/>
              <a:ext cx="585670" cy="119132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urved Right Arrow 9"/>
            <p:cNvSpPr/>
            <p:nvPr/>
          </p:nvSpPr>
          <p:spPr>
            <a:xfrm>
              <a:off x="4654632" y="1975108"/>
              <a:ext cx="585670" cy="119132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4628" y="778259"/>
              <a:ext cx="2997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Mandatory Global Attribute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48789" y="1488208"/>
              <a:ext cx="1325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OceanSITES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06899" y="3087083"/>
              <a:ext cx="1325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CdmCL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54631" y="4785569"/>
              <a:ext cx="830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OCL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580097" y="1373718"/>
            <a:ext cx="6226049" cy="3724399"/>
            <a:chOff x="-2090249" y="4284818"/>
            <a:chExt cx="6226049" cy="3724399"/>
          </a:xfrm>
        </p:grpSpPr>
        <p:grpSp>
          <p:nvGrpSpPr>
            <p:cNvPr id="69" name="Group 68"/>
            <p:cNvGrpSpPr/>
            <p:nvPr/>
          </p:nvGrpSpPr>
          <p:grpSpPr>
            <a:xfrm>
              <a:off x="-2090249" y="4732990"/>
              <a:ext cx="6226049" cy="3276227"/>
              <a:chOff x="-93580" y="3280023"/>
              <a:chExt cx="6226049" cy="327622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-93580" y="3280023"/>
                <a:ext cx="6226049" cy="3214708"/>
                <a:chOff x="-1113187" y="4394349"/>
                <a:chExt cx="6226049" cy="3214708"/>
              </a:xfrm>
            </p:grpSpPr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6641" y="5636104"/>
                  <a:ext cx="4953393" cy="63394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grpSp>
              <p:nvGrpSpPr>
                <p:cNvPr id="67" name="Group 66"/>
                <p:cNvGrpSpPr/>
                <p:nvPr/>
              </p:nvGrpSpPr>
              <p:grpSpPr>
                <a:xfrm>
                  <a:off x="-1113187" y="4394349"/>
                  <a:ext cx="6226049" cy="3214708"/>
                  <a:chOff x="-1113187" y="4394349"/>
                  <a:chExt cx="6226049" cy="3214708"/>
                </a:xfrm>
              </p:grpSpPr>
              <p:pic>
                <p:nvPicPr>
                  <p:cNvPr id="57" name="Picture 56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06641" y="4394349"/>
                    <a:ext cx="5006221" cy="924408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sp>
                <p:nvSpPr>
                  <p:cNvPr id="58" name="Curved Right Arrow 57"/>
                  <p:cNvSpPr/>
                  <p:nvPr/>
                </p:nvSpPr>
                <p:spPr>
                  <a:xfrm>
                    <a:off x="-477050" y="4892415"/>
                    <a:ext cx="585670" cy="1053015"/>
                  </a:xfrm>
                  <a:prstGeom prst="curved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-1113187" y="4576983"/>
                    <a:ext cx="132583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err="1" smtClean="0">
                        <a:solidFill>
                          <a:srgbClr val="FF0000"/>
                        </a:solidFill>
                      </a:rPr>
                      <a:t>OceanSITES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06641" y="6652363"/>
                    <a:ext cx="4953393" cy="956694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sp>
                <p:nvSpPr>
                  <p:cNvPr id="64" name="Curved Right Arrow 63"/>
                  <p:cNvSpPr/>
                  <p:nvPr/>
                </p:nvSpPr>
                <p:spPr>
                  <a:xfrm>
                    <a:off x="-503464" y="6127002"/>
                    <a:ext cx="585670" cy="1191320"/>
                  </a:xfrm>
                  <a:prstGeom prst="curved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-689425" y="5793785"/>
                    <a:ext cx="132583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err="1" smtClean="0">
                        <a:solidFill>
                          <a:srgbClr val="FF0000"/>
                        </a:solidFill>
                      </a:rPr>
                      <a:t>CdmCL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sp>
            <p:nvSpPr>
              <p:cNvPr id="66" name="TextBox 65"/>
              <p:cNvSpPr txBox="1"/>
              <p:nvPr/>
            </p:nvSpPr>
            <p:spPr>
              <a:xfrm>
                <a:off x="516143" y="6186918"/>
                <a:ext cx="830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OCL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-908632" y="4284818"/>
              <a:ext cx="2997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UpperCase</a:t>
              </a:r>
              <a:r>
                <a:rPr lang="en-US" dirty="0" smtClean="0"/>
                <a:t> Dimensions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80097" y="839589"/>
            <a:ext cx="6479293" cy="5005710"/>
            <a:chOff x="-1120075" y="1152120"/>
            <a:chExt cx="7104841" cy="500571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1295" y="1492181"/>
              <a:ext cx="5719480" cy="7490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20" name="Group 19"/>
            <p:cNvGrpSpPr/>
            <p:nvPr/>
          </p:nvGrpSpPr>
          <p:grpSpPr>
            <a:xfrm>
              <a:off x="-1120075" y="1152120"/>
              <a:ext cx="7104841" cy="5005710"/>
              <a:chOff x="-1120075" y="1152120"/>
              <a:chExt cx="7104841" cy="5005710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-626263" y="1152120"/>
                <a:ext cx="6611029" cy="5005710"/>
                <a:chOff x="238470" y="630082"/>
                <a:chExt cx="6611029" cy="5005710"/>
              </a:xfrm>
            </p:grpSpPr>
            <p:grpSp>
              <p:nvGrpSpPr>
                <p:cNvPr id="49" name="Group 48"/>
                <p:cNvGrpSpPr/>
                <p:nvPr/>
              </p:nvGrpSpPr>
              <p:grpSpPr>
                <a:xfrm>
                  <a:off x="238470" y="1854775"/>
                  <a:ext cx="6611029" cy="3781017"/>
                  <a:chOff x="-3116330" y="3478480"/>
                  <a:chExt cx="6611029" cy="3781017"/>
                </a:xfrm>
              </p:grpSpPr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-2286475" y="5639833"/>
                    <a:ext cx="5756415" cy="1619664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2301884" y="3478480"/>
                    <a:ext cx="5796583" cy="193584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p:sp>
                <p:nvSpPr>
                  <p:cNvPr id="40" name="Curved Right Arrow 39"/>
                  <p:cNvSpPr/>
                  <p:nvPr/>
                </p:nvSpPr>
                <p:spPr>
                  <a:xfrm>
                    <a:off x="-2907740" y="5063032"/>
                    <a:ext cx="585671" cy="1191320"/>
                  </a:xfrm>
                  <a:prstGeom prst="curvedRight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-3116330" y="4722234"/>
                    <a:ext cx="132583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err="1" smtClean="0">
                        <a:solidFill>
                          <a:srgbClr val="FF0000"/>
                        </a:solidFill>
                      </a:rPr>
                      <a:t>CdmCL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-2901499" y="6606308"/>
                    <a:ext cx="83037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OCL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5" name="TextBox 74"/>
                <p:cNvSpPr txBox="1"/>
                <p:nvPr/>
              </p:nvSpPr>
              <p:spPr>
                <a:xfrm>
                  <a:off x="1052916" y="630082"/>
                  <a:ext cx="3533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User Defined Constraints</a:t>
                  </a:r>
                  <a:endParaRPr lang="en-US" dirty="0"/>
                </a:p>
              </p:txBody>
            </p:sp>
          </p:grpSp>
          <p:sp>
            <p:nvSpPr>
              <p:cNvPr id="53" name="Curved Right Arrow 52"/>
              <p:cNvSpPr/>
              <p:nvPr/>
            </p:nvSpPr>
            <p:spPr>
              <a:xfrm>
                <a:off x="-411432" y="1963389"/>
                <a:ext cx="585671" cy="1053015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-1120075" y="1636675"/>
                <a:ext cx="1512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FF0000"/>
                    </a:solidFill>
                  </a:rPr>
                  <a:t>OceanSITES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6173664" y="838763"/>
            <a:ext cx="5863147" cy="2451038"/>
            <a:chOff x="5739121" y="2907271"/>
            <a:chExt cx="6196747" cy="2451038"/>
          </a:xfrm>
        </p:grpSpPr>
        <p:grpSp>
          <p:nvGrpSpPr>
            <p:cNvPr id="78" name="Group 77"/>
            <p:cNvGrpSpPr/>
            <p:nvPr/>
          </p:nvGrpSpPr>
          <p:grpSpPr>
            <a:xfrm>
              <a:off x="5739121" y="3416619"/>
              <a:ext cx="6196747" cy="1941690"/>
              <a:chOff x="5739121" y="3416619"/>
              <a:chExt cx="6196747" cy="1941690"/>
            </a:xfrm>
          </p:grpSpPr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17476" y="3416619"/>
                <a:ext cx="5618392" cy="194169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85" name="TextBox 84"/>
              <p:cNvSpPr txBox="1"/>
              <p:nvPr/>
            </p:nvSpPr>
            <p:spPr>
              <a:xfrm>
                <a:off x="5739121" y="4174852"/>
                <a:ext cx="830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OCL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6304429" y="2907271"/>
              <a:ext cx="2997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Not Repeated </a:t>
              </a:r>
              <a:r>
                <a:rPr lang="en-US" dirty="0" smtClean="0"/>
                <a:t>Dimensions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3667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Concept Constraints(1/2)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42109"/>
            <a:ext cx="10058400" cy="516932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Dimensions length</a:t>
            </a:r>
          </a:p>
          <a:p>
            <a:r>
              <a:rPr lang="en-US" sz="3200" dirty="0"/>
              <a:t>Unlimited Dimension</a:t>
            </a:r>
          </a:p>
          <a:p>
            <a:r>
              <a:rPr lang="en-US" sz="3200" dirty="0" smtClean="0"/>
              <a:t>Variable shape </a:t>
            </a:r>
          </a:p>
          <a:p>
            <a:pPr lvl="1"/>
            <a:r>
              <a:rPr lang="en-US" sz="3200" dirty="0" err="1" smtClean="0"/>
              <a:t>SimilarDimensionConstraint</a:t>
            </a:r>
            <a:r>
              <a:rPr lang="en-US" sz="3200" dirty="0" smtClean="0"/>
              <a:t>  </a:t>
            </a:r>
          </a:p>
          <a:p>
            <a:pPr lvl="1"/>
            <a:r>
              <a:rPr lang="en-US" sz="3200" dirty="0" err="1" smtClean="0"/>
              <a:t>PredefinedShape</a:t>
            </a:r>
            <a:r>
              <a:rPr lang="en-US" sz="3200" dirty="0" smtClean="0"/>
              <a:t> </a:t>
            </a:r>
          </a:p>
          <a:p>
            <a:r>
              <a:rPr lang="en-US" sz="3400" dirty="0" smtClean="0"/>
              <a:t>Variable shape Repetition </a:t>
            </a:r>
          </a:p>
          <a:p>
            <a:r>
              <a:rPr lang="en-US" sz="3200" dirty="0"/>
              <a:t>Variable and Attribute Data </a:t>
            </a:r>
            <a:r>
              <a:rPr lang="en-US" sz="3200" dirty="0" smtClean="0"/>
              <a:t>Type</a:t>
            </a:r>
          </a:p>
          <a:p>
            <a:endParaRPr lang="en-US" sz="28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6" name="Date Placeholder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616D-338B-4C96-AC83-29B94ECBCDB5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4643292" y="8004578"/>
            <a:ext cx="10608326" cy="4467794"/>
            <a:chOff x="-1988217" y="3212870"/>
            <a:chExt cx="10608326" cy="4467794"/>
          </a:xfrm>
        </p:grpSpPr>
        <p:grpSp>
          <p:nvGrpSpPr>
            <p:cNvPr id="10" name="Group 9"/>
            <p:cNvGrpSpPr/>
            <p:nvPr/>
          </p:nvGrpSpPr>
          <p:grpSpPr>
            <a:xfrm>
              <a:off x="-1988217" y="3589602"/>
              <a:ext cx="10608326" cy="4091062"/>
              <a:chOff x="1539802" y="1284258"/>
              <a:chExt cx="10608326" cy="409106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9802" y="3832270"/>
                <a:ext cx="10608326" cy="154305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31872" y="1284258"/>
                <a:ext cx="7036631" cy="12192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81485" y="2585963"/>
                <a:ext cx="7063715" cy="3546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15" name="Curved Right Arrow 14"/>
              <p:cNvSpPr/>
              <p:nvPr/>
            </p:nvSpPr>
            <p:spPr>
              <a:xfrm>
                <a:off x="4446202" y="1783035"/>
                <a:ext cx="585670" cy="1064881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763898" y="1398852"/>
                <a:ext cx="1325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FF0000"/>
                    </a:solidFill>
                  </a:rPr>
                  <a:t>OceanSITES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050924" y="2622280"/>
                <a:ext cx="1325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FF0000"/>
                    </a:solidFill>
                  </a:rPr>
                  <a:t>CdmCL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23849" y="3432355"/>
                <a:ext cx="830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OCL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Down Arrow 18"/>
              <p:cNvSpPr/>
              <p:nvPr/>
            </p:nvSpPr>
            <p:spPr>
              <a:xfrm>
                <a:off x="4975898" y="2940638"/>
                <a:ext cx="355663" cy="91135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25768" y="3212870"/>
              <a:ext cx="2997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Global Attribute</a:t>
              </a:r>
              <a:endParaRPr lang="en-US" dirty="0"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2255"/>
              </p:ext>
            </p:extLst>
          </p:nvPr>
        </p:nvGraphicFramePr>
        <p:xfrm>
          <a:off x="6328240" y="1478799"/>
          <a:ext cx="439837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688"/>
                <a:gridCol w="1062448"/>
                <a:gridCol w="2228239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length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= 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x&lt;= length &lt;= 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 &lt;= length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length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&lt;= 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constraint</a:t>
                      </a:r>
                      <a:endParaRPr lang="en-US" sz="200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8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1555" y="2039550"/>
            <a:ext cx="5412424" cy="8166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1555" y="2091956"/>
            <a:ext cx="1722396" cy="71183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557054" y="981281"/>
            <a:ext cx="6354416" cy="3447603"/>
            <a:chOff x="53224" y="989372"/>
            <a:chExt cx="6354416" cy="3447603"/>
          </a:xfrm>
        </p:grpSpPr>
        <p:grpSp>
          <p:nvGrpSpPr>
            <p:cNvPr id="22" name="Group 21"/>
            <p:cNvGrpSpPr/>
            <p:nvPr/>
          </p:nvGrpSpPr>
          <p:grpSpPr>
            <a:xfrm>
              <a:off x="53224" y="989372"/>
              <a:ext cx="6335600" cy="2443250"/>
              <a:chOff x="5050186" y="1067762"/>
              <a:chExt cx="6335600" cy="244325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050186" y="1472936"/>
                <a:ext cx="1340074" cy="2038076"/>
                <a:chOff x="5050186" y="1472936"/>
                <a:chExt cx="1340074" cy="2038076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5559884" y="3141680"/>
                  <a:ext cx="8303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OCL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8" name="Curved Right Arrow 27"/>
                <p:cNvSpPr/>
                <p:nvPr/>
              </p:nvSpPr>
              <p:spPr>
                <a:xfrm>
                  <a:off x="5663173" y="1788368"/>
                  <a:ext cx="585670" cy="1440660"/>
                </a:xfrm>
                <a:prstGeom prst="curved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050186" y="1472936"/>
                  <a:ext cx="13258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solidFill>
                        <a:srgbClr val="FF0000"/>
                      </a:solidFill>
                    </a:rPr>
                    <a:t>OceanSITES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6211023" y="1067762"/>
                <a:ext cx="2997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Repeated </a:t>
                </a:r>
                <a:r>
                  <a:rPr lang="en-US" dirty="0" smtClean="0"/>
                  <a:t>Variable Shape</a:t>
                </a:r>
                <a:endParaRPr lang="en-US" dirty="0"/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48843" y="1579705"/>
                <a:ext cx="5136943" cy="61638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52095" y="2551025"/>
              <a:ext cx="5155545" cy="1885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24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Concept </a:t>
            </a:r>
            <a:r>
              <a:rPr lang="en-US" dirty="0" smtClean="0"/>
              <a:t>Constraints(2/2)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0" y="804115"/>
            <a:ext cx="5510175" cy="4645076"/>
          </a:xfrm>
        </p:spPr>
        <p:txBody>
          <a:bodyPr/>
          <a:lstStyle/>
          <a:p>
            <a:r>
              <a:rPr lang="en-US" sz="3200" dirty="0" smtClean="0"/>
              <a:t>Attribute Value</a:t>
            </a:r>
          </a:p>
          <a:p>
            <a:pPr lvl="1" fontAlgn="base" hangingPunct="0"/>
            <a:r>
              <a:rPr lang="en-US" sz="3200" dirty="0"/>
              <a:t>Unique </a:t>
            </a:r>
            <a:r>
              <a:rPr lang="en-US" sz="3200" dirty="0" smtClean="0"/>
              <a:t>Value</a:t>
            </a:r>
          </a:p>
          <a:p>
            <a:pPr lvl="1" fontAlgn="base" hangingPunct="0"/>
            <a:r>
              <a:rPr lang="en-US" sz="3200" dirty="0" smtClean="0"/>
              <a:t>Regular expression</a:t>
            </a:r>
            <a:endParaRPr lang="en-US" sz="3200" dirty="0"/>
          </a:p>
          <a:p>
            <a:pPr lvl="1" fontAlgn="base" hangingPunct="0"/>
            <a:r>
              <a:rPr lang="en-US" sz="3200" dirty="0" smtClean="0"/>
              <a:t>Possible Values </a:t>
            </a:r>
          </a:p>
          <a:p>
            <a:pPr lvl="1" fontAlgn="base" hangingPunct="0"/>
            <a:r>
              <a:rPr lang="en-US" sz="3200" dirty="0" smtClean="0"/>
              <a:t>Standard (ISO8601)</a:t>
            </a:r>
          </a:p>
          <a:p>
            <a:pPr marL="914400" lvl="2" indent="0" fontAlgn="base" hangingPunct="0">
              <a:lnSpc>
                <a:spcPct val="100000"/>
              </a:lnSpc>
              <a:buNone/>
            </a:pPr>
            <a:r>
              <a:rPr lang="en-US" sz="1800" dirty="0" err="1" smtClean="0">
                <a:solidFill>
                  <a:srgbClr val="FF0000"/>
                </a:solidFill>
              </a:rPr>
              <a:t>YYYY-MM-DD</a:t>
            </a:r>
            <a:r>
              <a:rPr lang="en-US" sz="1800" b="1" dirty="0" err="1" smtClean="0">
                <a:solidFill>
                  <a:srgbClr val="FF0000"/>
                </a:solidFill>
              </a:rPr>
              <a:t>T</a:t>
            </a:r>
            <a:r>
              <a:rPr lang="en-US" sz="1800" dirty="0" err="1" smtClean="0">
                <a:solidFill>
                  <a:srgbClr val="FF0000"/>
                </a:solidFill>
              </a:rPr>
              <a:t>hh:mm:ss</a:t>
            </a:r>
            <a:r>
              <a:rPr lang="en-US" sz="1800" b="1" dirty="0" err="1" smtClean="0">
                <a:solidFill>
                  <a:srgbClr val="FF0000"/>
                </a:solidFill>
              </a:rPr>
              <a:t>Z</a:t>
            </a:r>
            <a:r>
              <a:rPr lang="en-US" sz="1800" dirty="0" smtClean="0">
                <a:solidFill>
                  <a:srgbClr val="FF0000"/>
                </a:solidFill>
              </a:rPr>
              <a:t> OR</a:t>
            </a:r>
          </a:p>
          <a:p>
            <a:pPr marL="914400" lvl="2" indent="0" fontAlgn="base" hangingPunc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YYYY-MM-DDThh:mm:ss.sZ</a:t>
            </a:r>
            <a:endParaRPr lang="en-US" sz="1800" dirty="0">
              <a:solidFill>
                <a:srgbClr val="FF0000"/>
              </a:solidFill>
            </a:endParaRPr>
          </a:p>
          <a:p>
            <a:pPr lvl="1" fontAlgn="base" hangingPunct="0"/>
            <a:r>
              <a:rPr lang="en-US" sz="3200" dirty="0" smtClean="0"/>
              <a:t>Range (min, max) </a:t>
            </a:r>
            <a:endParaRPr lang="en-US" sz="3200" i="1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0AE8-4044-416B-83A0-08D50F23DA59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5033" y="4561014"/>
            <a:ext cx="5226209" cy="1704181"/>
            <a:chOff x="306603" y="4678866"/>
            <a:chExt cx="5226209" cy="19117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726" y="4689094"/>
              <a:ext cx="4409086" cy="19015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06603" y="4678866"/>
              <a:ext cx="830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CdmCL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10571" y="967450"/>
            <a:ext cx="7077706" cy="5274886"/>
            <a:chOff x="5014203" y="1315722"/>
            <a:chExt cx="7077706" cy="5274886"/>
          </a:xfrm>
        </p:grpSpPr>
        <p:grpSp>
          <p:nvGrpSpPr>
            <p:cNvPr id="9" name="Group 8"/>
            <p:cNvGrpSpPr/>
            <p:nvPr/>
          </p:nvGrpSpPr>
          <p:grpSpPr>
            <a:xfrm>
              <a:off x="5222600" y="1315722"/>
              <a:ext cx="6869309" cy="5274886"/>
              <a:chOff x="5222600" y="1315722"/>
              <a:chExt cx="6869309" cy="527488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2764" y="1315722"/>
                <a:ext cx="6349145" cy="5274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222600" y="1933246"/>
                <a:ext cx="830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OCL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" name="Up Arrow 13"/>
            <p:cNvSpPr/>
            <p:nvPr/>
          </p:nvSpPr>
          <p:spPr>
            <a:xfrm rot="2394957">
              <a:off x="5014203" y="3511634"/>
              <a:ext cx="393653" cy="148449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859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Problem Overview</a:t>
            </a:r>
          </a:p>
          <a:p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3200" cap="none" dirty="0" err="1" smtClean="0">
                <a:solidFill>
                  <a:schemeClr val="bg1">
                    <a:lumMod val="50000"/>
                  </a:schemeClr>
                </a:solidFill>
              </a:rPr>
              <a:t>dm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CL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language</a:t>
            </a:r>
          </a:p>
          <a:p>
            <a:r>
              <a:rPr lang="en-US" sz="3200" b="1" dirty="0" smtClean="0"/>
              <a:t>Tooling</a:t>
            </a:r>
          </a:p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3E17-6CE6-418E-BECC-53D69777E84E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855" y="1170544"/>
            <a:ext cx="5655266" cy="3418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err="1" smtClean="0"/>
              <a:t>NetCDF</a:t>
            </a:r>
            <a:r>
              <a:rPr lang="en-US" sz="2800" dirty="0" smtClean="0"/>
              <a:t> to CDM Translator</a:t>
            </a:r>
          </a:p>
          <a:p>
            <a:pPr lvl="3"/>
            <a:r>
              <a:rPr lang="en-US" sz="2800" dirty="0" smtClean="0"/>
              <a:t>CDM generated code (EMF)</a:t>
            </a:r>
          </a:p>
          <a:p>
            <a:pPr lvl="3"/>
            <a:r>
              <a:rPr lang="en-US" sz="2800" dirty="0" err="1" smtClean="0"/>
              <a:t>NetCDF</a:t>
            </a:r>
            <a:r>
              <a:rPr lang="en-US" sz="2800" dirty="0" smtClean="0"/>
              <a:t> API</a:t>
            </a:r>
          </a:p>
          <a:p>
            <a:pPr lvl="1"/>
            <a:r>
              <a:rPr lang="en-US" sz="2800" dirty="0" err="1" smtClean="0"/>
              <a:t>CdmCL</a:t>
            </a:r>
            <a:r>
              <a:rPr lang="en-US" sz="2800" dirty="0" smtClean="0"/>
              <a:t> to OCL Translator</a:t>
            </a:r>
          </a:p>
          <a:p>
            <a:pPr lvl="3"/>
            <a:r>
              <a:rPr lang="en-US" sz="2800" dirty="0" err="1" smtClean="0"/>
              <a:t>Xtext</a:t>
            </a:r>
            <a:r>
              <a:rPr lang="en-US" sz="2800" dirty="0" smtClean="0"/>
              <a:t> API</a:t>
            </a:r>
          </a:p>
          <a:p>
            <a:pPr lvl="3"/>
            <a:r>
              <a:rPr lang="en-US" sz="2800" dirty="0" smtClean="0"/>
              <a:t>Our Transformation Library</a:t>
            </a:r>
            <a:br>
              <a:rPr lang="en-US" sz="2800" dirty="0" smtClean="0"/>
            </a:br>
            <a:r>
              <a:rPr lang="en-US" sz="2800" dirty="0" smtClean="0"/>
              <a:t>(CdmCL2OCL)</a:t>
            </a:r>
          </a:p>
          <a:p>
            <a:pPr lvl="1"/>
            <a:r>
              <a:rPr lang="en-US" sz="2800" dirty="0" smtClean="0"/>
              <a:t>OCL Checker</a:t>
            </a:r>
          </a:p>
          <a:p>
            <a:pPr lvl="3"/>
            <a:r>
              <a:rPr lang="en-US" sz="2800" dirty="0" smtClean="0"/>
              <a:t>EMF Validation Framework</a:t>
            </a:r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C668-D675-4731-878A-D0D5F7862464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998061" y="2879967"/>
            <a:ext cx="1317389" cy="59475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01575" y="1313351"/>
            <a:ext cx="1375050" cy="641180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639575" y="2177310"/>
            <a:ext cx="1145815" cy="605398"/>
          </a:xfrm>
          <a:prstGeom prst="ellipse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7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TOOLING (1/3): NetCDF2CDM transformation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C3A09-1526-466F-BB72-906CD3720848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117" y="867238"/>
            <a:ext cx="6810375" cy="544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41569"/>
          <a:stretch/>
        </p:blipFill>
        <p:spPr>
          <a:xfrm>
            <a:off x="1921084" y="867238"/>
            <a:ext cx="2764602" cy="522103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1972" y="1356754"/>
            <a:ext cx="1307939" cy="4629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Dimensions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9771" y="2236695"/>
            <a:ext cx="1307939" cy="462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1439600" y="1420081"/>
            <a:ext cx="562820" cy="379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411015" y="2279811"/>
            <a:ext cx="562820" cy="4226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303383" y="6315538"/>
            <a:ext cx="1307939" cy="4629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Attributes</a:t>
            </a:r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>
            <a:off x="3830032" y="5950841"/>
            <a:ext cx="254643" cy="364697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92996" y="1634547"/>
            <a:ext cx="2096766" cy="111143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92996" y="2789499"/>
            <a:ext cx="2096766" cy="3423165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50861" y="1588247"/>
            <a:ext cx="2096766" cy="4624417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043215" y="1557967"/>
            <a:ext cx="2062277" cy="1428301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025970" y="3055716"/>
            <a:ext cx="1965402" cy="3009406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728741" y="2699682"/>
            <a:ext cx="916461" cy="99542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5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Overview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1146123"/>
            <a:ext cx="10363826" cy="530783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Common Data Model (CDM)</a:t>
            </a:r>
          </a:p>
          <a:p>
            <a:pPr lvl="1"/>
            <a:r>
              <a:rPr lang="en-US" sz="2800" dirty="0" smtClean="0"/>
              <a:t>Abstract </a:t>
            </a:r>
            <a:r>
              <a:rPr lang="en-US" sz="2800" dirty="0"/>
              <a:t>data model for scientific datasets</a:t>
            </a:r>
          </a:p>
          <a:p>
            <a:pPr lvl="1"/>
            <a:r>
              <a:rPr lang="en-US" sz="2800" dirty="0" smtClean="0"/>
              <a:t>General scientific data model</a:t>
            </a:r>
          </a:p>
          <a:p>
            <a:pPr lvl="1"/>
            <a:r>
              <a:rPr lang="en-US" sz="2800" dirty="0" smtClean="0"/>
              <a:t>Network Common Data Format (.</a:t>
            </a:r>
            <a:r>
              <a:rPr lang="en-US" sz="2800" dirty="0" err="1" smtClean="0"/>
              <a:t>nc</a:t>
            </a:r>
            <a:r>
              <a:rPr lang="en-US" sz="2800" dirty="0" smtClean="0"/>
              <a:t> file)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2800" b="1" dirty="0" smtClean="0"/>
              <a:t>Specific standards (</a:t>
            </a:r>
            <a:r>
              <a:rPr lang="en-US" sz="2800" b="1" dirty="0" err="1" smtClean="0"/>
              <a:t>O</a:t>
            </a:r>
            <a:r>
              <a:rPr lang="en-US" sz="2800" b="1" cap="none" dirty="0" err="1" smtClean="0"/>
              <a:t>cean</a:t>
            </a:r>
            <a:r>
              <a:rPr lang="en-US" sz="2800" b="1" dirty="0" err="1" smtClean="0"/>
              <a:t>SITES</a:t>
            </a:r>
            <a:r>
              <a:rPr lang="en-US" sz="2800" b="1" dirty="0" smtClean="0"/>
              <a:t>)</a:t>
            </a:r>
          </a:p>
          <a:p>
            <a:pPr lvl="1"/>
            <a:r>
              <a:rPr lang="en-US" sz="2800" dirty="0" smtClean="0"/>
              <a:t>A set of Constraints on CDM </a:t>
            </a:r>
          </a:p>
          <a:p>
            <a:pPr lvl="2"/>
            <a:r>
              <a:rPr lang="en-US" sz="2800" dirty="0" smtClean="0"/>
              <a:t>Natural language</a:t>
            </a:r>
          </a:p>
          <a:p>
            <a:pPr lvl="1"/>
            <a:r>
              <a:rPr lang="en-US" sz="2800" dirty="0" smtClean="0"/>
              <a:t>Domain specific tools</a:t>
            </a:r>
          </a:p>
          <a:p>
            <a:pPr lvl="1"/>
            <a:r>
              <a:rPr lang="en-US" sz="2800" dirty="0" smtClean="0"/>
              <a:t>Code-oriented validation tool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0780-C5BC-4044-A6C2-1E22AF869B53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051155" y="1708568"/>
            <a:ext cx="1787829" cy="6217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NetCDF</a:t>
            </a:r>
            <a:r>
              <a:rPr lang="en-US" dirty="0" smtClean="0"/>
              <a:t> file</a:t>
            </a:r>
          </a:p>
          <a:p>
            <a:pPr algn="ctr"/>
            <a:r>
              <a:rPr lang="en-US" dirty="0" smtClean="0"/>
              <a:t>{myData.nc}</a:t>
            </a:r>
            <a:endParaRPr lang="en-US" dirty="0"/>
          </a:p>
        </p:txBody>
      </p:sp>
      <p:sp>
        <p:nvSpPr>
          <p:cNvPr id="5" name="Flowchart: Decision 4"/>
          <p:cNvSpPr/>
          <p:nvPr/>
        </p:nvSpPr>
        <p:spPr>
          <a:xfrm>
            <a:off x="8479378" y="3081861"/>
            <a:ext cx="2591113" cy="1097280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OceanSITESConformityChecker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9588928" y="2443817"/>
            <a:ext cx="372014" cy="55778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9566109" y="4259401"/>
            <a:ext cx="417649" cy="70262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6200000">
            <a:off x="11246856" y="3305889"/>
            <a:ext cx="411480" cy="64922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32647" y="4207183"/>
            <a:ext cx="91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Valid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954787" y="3192579"/>
            <a:ext cx="105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Valid</a:t>
            </a:r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8294066" y="5034745"/>
            <a:ext cx="3158530" cy="6244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OceanSITES</a:t>
            </a:r>
            <a:r>
              <a:rPr lang="fr-FR" dirty="0" smtClean="0"/>
              <a:t> Manipulation Tools</a:t>
            </a:r>
            <a:endParaRPr lang="fr-FR" dirty="0"/>
          </a:p>
        </p:txBody>
      </p:sp>
      <p:sp>
        <p:nvSpPr>
          <p:cNvPr id="13" name="Down Arrow 12"/>
          <p:cNvSpPr/>
          <p:nvPr/>
        </p:nvSpPr>
        <p:spPr>
          <a:xfrm>
            <a:off x="9588926" y="2443817"/>
            <a:ext cx="372014" cy="250418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0"/>
          <p:cNvSpPr txBox="1"/>
          <p:nvPr/>
        </p:nvSpPr>
        <p:spPr>
          <a:xfrm>
            <a:off x="10342565" y="1426072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CDM compliant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525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/>
      <p:bldP spid="11" grpId="0"/>
      <p:bldP spid="8" grpId="0" animBg="1"/>
      <p:bldP spid="13" grpId="0" animBg="1"/>
      <p:bldP spid="13" grpId="1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765" y="1187577"/>
            <a:ext cx="4486289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TOOLING </a:t>
            </a:r>
            <a:r>
              <a:rPr lang="en-US" dirty="0" smtClean="0"/>
              <a:t>(2/3): </a:t>
            </a:r>
            <a:r>
              <a:rPr lang="en-US" dirty="0"/>
              <a:t>C</a:t>
            </a:r>
            <a:r>
              <a:rPr lang="en-US" cap="none" dirty="0" smtClean="0"/>
              <a:t>dm</a:t>
            </a:r>
            <a:r>
              <a:rPr lang="en-US" dirty="0" smtClean="0"/>
              <a:t>Cl2OCL Transformation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11495" y="971367"/>
            <a:ext cx="4861993" cy="1402713"/>
          </a:xfrm>
        </p:spPr>
        <p:txBody>
          <a:bodyPr>
            <a:noAutofit/>
          </a:bodyPr>
          <a:lstStyle/>
          <a:p>
            <a:r>
              <a:rPr lang="en-US" sz="2800" dirty="0" smtClean="0"/>
              <a:t>Mandatory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imension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TIME</a:t>
            </a:r>
          </a:p>
          <a:p>
            <a:pPr lvl="1"/>
            <a:r>
              <a:rPr lang="en-US" sz="2800" dirty="0" smtClean="0"/>
              <a:t>Create invariant header</a:t>
            </a:r>
          </a:p>
          <a:p>
            <a:pPr lvl="1"/>
            <a:r>
              <a:rPr lang="en-US" sz="2800" dirty="0" smtClean="0"/>
              <a:t>Create invariant body</a:t>
            </a:r>
          </a:p>
          <a:p>
            <a:r>
              <a:rPr lang="en-US" sz="3000" dirty="0" smtClean="0"/>
              <a:t>Create OCL File</a:t>
            </a:r>
            <a:endParaRPr lang="en-US" sz="3000" dirty="0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220C-669A-4B8C-A575-1C14E42C052F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89" y="2599462"/>
            <a:ext cx="5928449" cy="3437863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7284523" y="1798565"/>
            <a:ext cx="482088" cy="1696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ingle Corner Rectangle 12"/>
          <p:cNvSpPr/>
          <p:nvPr/>
        </p:nvSpPr>
        <p:spPr>
          <a:xfrm>
            <a:off x="9380847" y="4910627"/>
            <a:ext cx="659854" cy="265907"/>
          </a:xfrm>
          <a:prstGeom prst="round1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ingle Corner Rectangle 14"/>
          <p:cNvSpPr/>
          <p:nvPr/>
        </p:nvSpPr>
        <p:spPr>
          <a:xfrm>
            <a:off x="9621513" y="5207454"/>
            <a:ext cx="659854" cy="292497"/>
          </a:xfrm>
          <a:prstGeom prst="round1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218859" y="4909346"/>
            <a:ext cx="934372" cy="318534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0397054" y="5219394"/>
            <a:ext cx="934372" cy="318534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-41516" y="4635405"/>
            <a:ext cx="5670566" cy="1486487"/>
            <a:chOff x="-41516" y="4820617"/>
            <a:chExt cx="5670566" cy="14864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6443" y="4916616"/>
              <a:ext cx="4802607" cy="1390488"/>
            </a:xfrm>
            <a:prstGeom prst="rect">
              <a:avLst/>
            </a:prstGeom>
          </p:spPr>
        </p:pic>
        <p:sp>
          <p:nvSpPr>
            <p:cNvPr id="16" name="Left Brace 15"/>
            <p:cNvSpPr/>
            <p:nvPr/>
          </p:nvSpPr>
          <p:spPr>
            <a:xfrm>
              <a:off x="658610" y="4820617"/>
              <a:ext cx="335666" cy="657993"/>
            </a:xfrm>
            <a:prstGeom prst="lef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41516" y="4820617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</a:rPr>
                <a:t>Header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41516" y="5708191"/>
              <a:ext cx="650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</a:rPr>
                <a:t>Body</a:t>
              </a:r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9" name="Left Brace 18"/>
            <p:cNvSpPr/>
            <p:nvPr/>
          </p:nvSpPr>
          <p:spPr>
            <a:xfrm>
              <a:off x="675830" y="5534402"/>
              <a:ext cx="335665" cy="716910"/>
            </a:xfrm>
            <a:prstGeom prst="leftBrac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991784" y="5316560"/>
            <a:ext cx="1355906" cy="261386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701151" y="5029439"/>
            <a:ext cx="1355906" cy="239122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Single Corner Rectangle 24"/>
          <p:cNvSpPr/>
          <p:nvPr/>
        </p:nvSpPr>
        <p:spPr>
          <a:xfrm>
            <a:off x="4148259" y="5009738"/>
            <a:ext cx="694794" cy="258823"/>
          </a:xfrm>
          <a:prstGeom prst="round1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Single Corner Rectangle 25"/>
          <p:cNvSpPr/>
          <p:nvPr/>
        </p:nvSpPr>
        <p:spPr>
          <a:xfrm>
            <a:off x="4451523" y="5546141"/>
            <a:ext cx="783060" cy="242262"/>
          </a:xfrm>
          <a:prstGeom prst="round1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8935655" y="4015175"/>
            <a:ext cx="384701" cy="39477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10827435" y="4015175"/>
            <a:ext cx="384701" cy="39477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>
            <a:off x="5278082" y="4956541"/>
            <a:ext cx="1022109" cy="26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>
            <a:off x="5303653" y="5302967"/>
            <a:ext cx="1022109" cy="26718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756230"/>
              </p:ext>
            </p:extLst>
          </p:nvPr>
        </p:nvGraphicFramePr>
        <p:xfrm>
          <a:off x="1795714" y="2972383"/>
          <a:ext cx="3367325" cy="166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" name="Bitmap Image" r:id="rId7" imgW="2720520" imgH="1341000" progId="Paint.Picture">
                  <p:embed/>
                </p:oleObj>
              </mc:Choice>
              <mc:Fallback>
                <p:oleObj name="Bitmap Image" r:id="rId7" imgW="2720520" imgH="13410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5714" y="2972383"/>
                        <a:ext cx="3367325" cy="166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Bent Arrow 35"/>
          <p:cNvSpPr/>
          <p:nvPr/>
        </p:nvSpPr>
        <p:spPr>
          <a:xfrm>
            <a:off x="1047437" y="3889075"/>
            <a:ext cx="748276" cy="839393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8782417" y="1808443"/>
            <a:ext cx="482088" cy="16969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0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animBg="1"/>
      <p:bldP spid="13" grpId="0" animBg="1"/>
      <p:bldP spid="15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37067"/>
            <a:ext cx="10364451" cy="758878"/>
          </a:xfrm>
        </p:spPr>
        <p:txBody>
          <a:bodyPr/>
          <a:lstStyle/>
          <a:p>
            <a:r>
              <a:rPr lang="en-US" dirty="0"/>
              <a:t>TOOLING </a:t>
            </a:r>
            <a:r>
              <a:rPr lang="en-US" dirty="0" smtClean="0"/>
              <a:t>(3/3): Validation (Invalid FILE)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DDFD-BD69-468A-B2BD-619785633922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66" y="861492"/>
            <a:ext cx="4524375" cy="30053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66" y="4006375"/>
            <a:ext cx="4524375" cy="2695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717" y="868106"/>
            <a:ext cx="6699954" cy="5322740"/>
          </a:xfrm>
          <a:prstGeom prst="rect">
            <a:avLst/>
          </a:prstGeom>
        </p:spPr>
      </p:pic>
      <p:cxnSp>
        <p:nvCxnSpPr>
          <p:cNvPr id="16" name="Elbow Connector 15"/>
          <p:cNvCxnSpPr/>
          <p:nvPr/>
        </p:nvCxnSpPr>
        <p:spPr>
          <a:xfrm rot="10800000" flipV="1">
            <a:off x="4716542" y="4849792"/>
            <a:ext cx="1881029" cy="94140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0800000" flipV="1">
            <a:off x="3541780" y="5054394"/>
            <a:ext cx="3055794" cy="432006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0800000">
            <a:off x="1905358" y="4743598"/>
            <a:ext cx="4564891" cy="5082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0800000">
            <a:off x="2828833" y="5225043"/>
            <a:ext cx="3641417" cy="239552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0800000" flipV="1">
            <a:off x="3194283" y="5691003"/>
            <a:ext cx="3275966" cy="41766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568920" y="2692001"/>
            <a:ext cx="1760011" cy="225267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568920" y="2541822"/>
            <a:ext cx="1250726" cy="225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905357" y="1979367"/>
            <a:ext cx="768396" cy="1706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19087" y="1713053"/>
            <a:ext cx="768396" cy="19519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36961" y="3095625"/>
            <a:ext cx="768396" cy="19519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832265" y="6294518"/>
            <a:ext cx="3889093" cy="405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Missing Mandatory Global Attribute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6095687" y="5897394"/>
            <a:ext cx="501884" cy="415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06760" y="1885523"/>
            <a:ext cx="253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OceanSITES</a:t>
            </a:r>
            <a:r>
              <a:rPr lang="en-US" dirty="0" smtClean="0"/>
              <a:t> </a:t>
            </a:r>
            <a:r>
              <a:rPr lang="en-US" dirty="0" err="1" smtClean="0"/>
              <a:t>CdmCL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73753" y="4242697"/>
            <a:ext cx="253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CDM Instance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856432" y="970015"/>
            <a:ext cx="253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3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Problem Overview</a:t>
            </a:r>
          </a:p>
          <a:p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CdmCL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language</a:t>
            </a:r>
          </a:p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Tooling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b="1" dirty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2D52-1B6D-421F-A30D-DBC9090CDC31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0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982162"/>
            <a:ext cx="11378540" cy="5810261"/>
          </a:xfrm>
        </p:spPr>
        <p:txBody>
          <a:bodyPr>
            <a:normAutofit fontScale="47500" lnSpcReduction="20000"/>
          </a:bodyPr>
          <a:lstStyle/>
          <a:p>
            <a:r>
              <a:rPr lang="en-US" sz="7000" dirty="0" err="1" smtClean="0"/>
              <a:t>CdmCL</a:t>
            </a:r>
            <a:r>
              <a:rPr lang="en-US" sz="7000" dirty="0" smtClean="0"/>
              <a:t> : A Domain Specific Constraint Language for CDM</a:t>
            </a:r>
          </a:p>
          <a:p>
            <a:endParaRPr lang="en-US" sz="2500" dirty="0" smtClean="0"/>
          </a:p>
          <a:p>
            <a:r>
              <a:rPr lang="en-US" sz="7000" dirty="0" smtClean="0"/>
              <a:t>Human readable</a:t>
            </a:r>
          </a:p>
          <a:p>
            <a:pPr lvl="1"/>
            <a:r>
              <a:rPr lang="en-US" sz="7000" dirty="0" smtClean="0"/>
              <a:t>Close to natural language</a:t>
            </a:r>
          </a:p>
          <a:p>
            <a:pPr lvl="1"/>
            <a:r>
              <a:rPr lang="en-US" sz="7000" dirty="0" smtClean="0"/>
              <a:t>Meetings with standard users and writer (IRD, IFREMER)</a:t>
            </a:r>
          </a:p>
          <a:p>
            <a:pPr lvl="1"/>
            <a:r>
              <a:rPr lang="en-US" sz="7000" smtClean="0"/>
              <a:t>tool </a:t>
            </a:r>
            <a:r>
              <a:rPr lang="en-US" sz="7000" dirty="0" smtClean="0"/>
              <a:t>developers</a:t>
            </a:r>
          </a:p>
          <a:p>
            <a:endParaRPr lang="en-US" sz="2500" dirty="0" smtClean="0"/>
          </a:p>
          <a:p>
            <a:r>
              <a:rPr lang="en-US" sz="7000" dirty="0" smtClean="0"/>
              <a:t>90% of constraints achieved</a:t>
            </a:r>
          </a:p>
          <a:p>
            <a:pPr lvl="1"/>
            <a:r>
              <a:rPr lang="en-US" sz="7000" dirty="0" smtClean="0"/>
              <a:t>Unachieved constraints -&gt; User Defined Constraints</a:t>
            </a:r>
          </a:p>
          <a:p>
            <a:pPr marL="457200" lvl="1" indent="0">
              <a:buNone/>
            </a:pPr>
            <a:endParaRPr lang="en-US" sz="2500" dirty="0" smtClean="0"/>
          </a:p>
          <a:p>
            <a:r>
              <a:rPr lang="en-US" sz="7000" dirty="0" smtClean="0"/>
              <a:t>Hide OCL complexity (50 line in </a:t>
            </a:r>
            <a:r>
              <a:rPr lang="en-US" sz="7000" dirty="0" err="1" smtClean="0"/>
              <a:t>CdmCL</a:t>
            </a:r>
            <a:r>
              <a:rPr lang="en-US" sz="7000" dirty="0" smtClean="0"/>
              <a:t> -&gt; 400 line in OCL)</a:t>
            </a:r>
          </a:p>
          <a:p>
            <a:endParaRPr lang="en-US" sz="2500" dirty="0" smtClean="0"/>
          </a:p>
          <a:p>
            <a:r>
              <a:rPr lang="en-US" sz="7000" dirty="0" smtClean="0"/>
              <a:t>One conformity checker tool for any standard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19CCA-DAFF-4EE2-8237-82B415975834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9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939800"/>
            <a:ext cx="10363826" cy="5275857"/>
          </a:xfrm>
        </p:spPr>
        <p:txBody>
          <a:bodyPr>
            <a:noAutofit/>
          </a:bodyPr>
          <a:lstStyle/>
          <a:p>
            <a:r>
              <a:rPr lang="en-US" sz="2800" dirty="0" smtClean="0"/>
              <a:t>Error tracing </a:t>
            </a:r>
          </a:p>
          <a:p>
            <a:pPr lvl="1"/>
            <a:r>
              <a:rPr lang="en-US" sz="2600" dirty="0" smtClean="0"/>
              <a:t>Based on </a:t>
            </a:r>
            <a:r>
              <a:rPr lang="en-US" sz="2600" dirty="0" err="1" smtClean="0"/>
              <a:t>CdmCL</a:t>
            </a:r>
            <a:r>
              <a:rPr lang="en-US" sz="2600" dirty="0" smtClean="0"/>
              <a:t>, debugging facilities</a:t>
            </a:r>
            <a:endParaRPr lang="en-US" sz="2600" dirty="0"/>
          </a:p>
          <a:p>
            <a:r>
              <a:rPr lang="en-US" sz="2800" dirty="0" smtClean="0"/>
              <a:t>Migration tools</a:t>
            </a:r>
          </a:p>
          <a:p>
            <a:pPr lvl="1"/>
            <a:r>
              <a:rPr lang="en-US" sz="2800" dirty="0" smtClean="0"/>
              <a:t>From different standards or different versions of a standard</a:t>
            </a:r>
          </a:p>
          <a:p>
            <a:r>
              <a:rPr lang="en-US" sz="2800" dirty="0" smtClean="0"/>
              <a:t>Serialization format</a:t>
            </a:r>
          </a:p>
          <a:p>
            <a:pPr lvl="1"/>
            <a:r>
              <a:rPr lang="en-US" sz="2800" dirty="0" smtClean="0"/>
              <a:t>Import and export</a:t>
            </a:r>
            <a:endParaRPr lang="en-US" sz="2800" dirty="0"/>
          </a:p>
          <a:p>
            <a:r>
              <a:rPr lang="en-US" sz="2800" dirty="0" smtClean="0"/>
              <a:t>Data verification </a:t>
            </a:r>
          </a:p>
          <a:p>
            <a:pPr lvl="1"/>
            <a:r>
              <a:rPr lang="en-US" sz="2800" dirty="0" err="1" smtClean="0"/>
              <a:t>CdmCL</a:t>
            </a:r>
            <a:r>
              <a:rPr lang="en-US" sz="2800" dirty="0" smtClean="0"/>
              <a:t> extension</a:t>
            </a:r>
          </a:p>
          <a:p>
            <a:r>
              <a:rPr lang="en-US" sz="3000" dirty="0" smtClean="0"/>
              <a:t>Document Generation for Standards </a:t>
            </a:r>
          </a:p>
          <a:p>
            <a:endParaRPr lang="en-U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1B3F-E1CA-42E5-B2FE-F185A81590F5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1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6060-283A-4373-A9F5-2F942A3CDD82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pic>
        <p:nvPicPr>
          <p:cNvPr id="8196" name="Picture 4" descr="https://www.inmar.com/PublishingImages/Question%20Peo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7" y="1340948"/>
            <a:ext cx="4334097" cy="4032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461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Data </a:t>
            </a:r>
            <a:r>
              <a:rPr lang="en-US" dirty="0"/>
              <a:t>M</a:t>
            </a:r>
            <a:r>
              <a:rPr lang="en-US" dirty="0" smtClean="0"/>
              <a:t>odel 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092819" y="939799"/>
            <a:ext cx="8184997" cy="18626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i="1" dirty="0" smtClean="0"/>
              <a:t>Dimension: </a:t>
            </a:r>
            <a:r>
              <a:rPr lang="en-US" sz="2800" dirty="0" smtClean="0"/>
              <a:t>Array dimension size </a:t>
            </a:r>
            <a:endParaRPr lang="en-US" sz="2800" b="1" i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i="1" dirty="0" smtClean="0"/>
              <a:t>Variable</a:t>
            </a:r>
            <a:r>
              <a:rPr lang="en-US" sz="2800" dirty="0" smtClean="0"/>
              <a:t>: Multi-dimensional array of typed data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i="1" dirty="0" smtClean="0"/>
              <a:t>Attribute</a:t>
            </a:r>
            <a:r>
              <a:rPr lang="en-US" sz="2800" dirty="0" smtClean="0"/>
              <a:t>: Meta-data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i="1" dirty="0" smtClean="0">
                <a:solidFill>
                  <a:srgbClr val="1B02D4"/>
                </a:solidFill>
              </a:rPr>
              <a:t>Named Concepts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 smtClean="0"/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381A-220F-4DF8-863E-BBD0B2BC7282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278" b="2492"/>
          <a:stretch/>
        </p:blipFill>
        <p:spPr>
          <a:xfrm>
            <a:off x="660956" y="2802480"/>
            <a:ext cx="10975620" cy="34611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0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</a:t>
            </a:r>
            <a:r>
              <a:rPr lang="en-US" dirty="0" smtClean="0"/>
              <a:t>Overview(2/3)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Standard:</a:t>
            </a:r>
          </a:p>
          <a:p>
            <a:pPr lvl="1"/>
            <a:r>
              <a:rPr lang="en-US" sz="2800" dirty="0" smtClean="0"/>
              <a:t>Textual constraints</a:t>
            </a:r>
          </a:p>
          <a:p>
            <a:pPr lvl="1"/>
            <a:r>
              <a:rPr lang="en-US" sz="3000" dirty="0" smtClean="0"/>
              <a:t>Ambiguous </a:t>
            </a:r>
          </a:p>
          <a:p>
            <a:pPr lvl="1"/>
            <a:r>
              <a:rPr lang="en-US" sz="3000" dirty="0" smtClean="0"/>
              <a:t>Multiple Versions</a:t>
            </a:r>
          </a:p>
          <a:p>
            <a:r>
              <a:rPr lang="en-US" sz="3000" dirty="0" smtClean="0"/>
              <a:t>Validation tool modification</a:t>
            </a:r>
          </a:p>
          <a:p>
            <a:pPr lvl="1"/>
            <a:r>
              <a:rPr lang="en-US" sz="3000" dirty="0" smtClean="0"/>
              <a:t>Professional interference</a:t>
            </a:r>
          </a:p>
          <a:p>
            <a:endParaRPr lang="en-US" sz="3000" dirty="0" smtClean="0">
              <a:solidFill>
                <a:srgbClr val="FF0000"/>
              </a:solidFill>
            </a:endParaRPr>
          </a:p>
          <a:p>
            <a:r>
              <a:rPr lang="en-US" sz="3300" dirty="0" smtClean="0">
                <a:solidFill>
                  <a:srgbClr val="FF0000"/>
                </a:solidFill>
              </a:rPr>
              <a:t>Use </a:t>
            </a:r>
            <a:r>
              <a:rPr lang="en-US" sz="3300" dirty="0">
                <a:solidFill>
                  <a:srgbClr val="FF0000"/>
                </a:solidFill>
              </a:rPr>
              <a:t>f</a:t>
            </a:r>
            <a:r>
              <a:rPr lang="en-US" sz="3300" dirty="0" smtClean="0">
                <a:solidFill>
                  <a:srgbClr val="FF0000"/>
                </a:solidFill>
              </a:rPr>
              <a:t>ormal constraint </a:t>
            </a:r>
            <a:r>
              <a:rPr lang="en-US" sz="3300" dirty="0">
                <a:solidFill>
                  <a:srgbClr val="FF0000"/>
                </a:solidFill>
              </a:rPr>
              <a:t>l</a:t>
            </a:r>
            <a:r>
              <a:rPr lang="en-US" sz="3300" dirty="0" smtClean="0">
                <a:solidFill>
                  <a:srgbClr val="FF0000"/>
                </a:solidFill>
              </a:rPr>
              <a:t>anguage and existing checker</a:t>
            </a:r>
          </a:p>
          <a:p>
            <a:pPr marL="457200" lvl="1" indent="0">
              <a:buNone/>
            </a:pPr>
            <a:r>
              <a:rPr lang="en-US" sz="3300" b="1" i="1" dirty="0" smtClean="0">
                <a:solidFill>
                  <a:srgbClr val="FF0000"/>
                </a:solidFill>
              </a:rPr>
              <a:t>	OCL</a:t>
            </a:r>
            <a:r>
              <a:rPr lang="en-US" sz="3300" dirty="0" smtClean="0">
                <a:solidFill>
                  <a:srgbClr val="FF0000"/>
                </a:solidFill>
              </a:rPr>
              <a:t>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879D-C8CB-4EF8-8B84-E985F7E798FC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329647"/>
              </p:ext>
            </p:extLst>
          </p:nvPr>
        </p:nvGraphicFramePr>
        <p:xfrm>
          <a:off x="4376652" y="5605761"/>
          <a:ext cx="7721600" cy="623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4" name="Image bitmap" r:id="rId4" imgW="4145400" imgH="335160" progId="Paint.Picture">
                  <p:embed/>
                </p:oleObj>
              </mc:Choice>
              <mc:Fallback>
                <p:oleObj name="Image bitmap" r:id="rId4" imgW="4145400" imgH="3351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76652" y="5605761"/>
                        <a:ext cx="7721600" cy="623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0" descr="http://www.expertaya.com/wp-content/uploads/eagerdevelop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84" y="1743294"/>
            <a:ext cx="3205053" cy="297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5964" y="1159934"/>
            <a:ext cx="6292288" cy="4402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125" t="3284" b="31625"/>
          <a:stretch/>
        </p:blipFill>
        <p:spPr>
          <a:xfrm>
            <a:off x="12320960" y="1446965"/>
            <a:ext cx="3340922" cy="40470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/>
          <a:srcRect l="792" t="3034" b="32749"/>
          <a:stretch/>
        </p:blipFill>
        <p:spPr>
          <a:xfrm>
            <a:off x="12320960" y="1446965"/>
            <a:ext cx="3257760" cy="3990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10"/>
          <a:srcRect t="3427" b="31201"/>
          <a:stretch/>
        </p:blipFill>
        <p:spPr>
          <a:xfrm>
            <a:off x="12338395" y="1446965"/>
            <a:ext cx="3222889" cy="3990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220" name="Picture 172" descr="http://www.clipartguide.com/_named_clipart_images/0511-0701-3118-0930_Young_Businessman_Working_Hard_On_His_Computer_clipart_imag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873" y="1743294"/>
            <a:ext cx="27908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1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46719 -0.0081 " pathEditMode="relative" rAng="0" ptsTypes="AA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5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4013 0.00301 " pathEditMode="relative" rAng="0" ptsTypes="AA">
                                      <p:cBhvr>
                                        <p:cTn id="2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6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33346 0.00209 " pathEditMode="relative" rAng="0" ptsTypes="AA">
                                      <p:cBhvr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9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582" y="3165102"/>
            <a:ext cx="6461379" cy="1533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655" y="4816324"/>
            <a:ext cx="6436294" cy="1333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2908" y="2028242"/>
            <a:ext cx="6392524" cy="1028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6050" y="870788"/>
            <a:ext cx="6369382" cy="9203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</a:t>
            </a:r>
            <a:r>
              <a:rPr lang="en-US" dirty="0"/>
              <a:t>Object Constraint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E298-492A-4AEA-8368-C2C0453D5303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319109"/>
            <a:ext cx="131202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40" name="Content Placeholder 2"/>
          <p:cNvSpPr>
            <a:spLocks noGrp="1"/>
          </p:cNvSpPr>
          <p:nvPr>
            <p:ph type="body" idx="4294967295"/>
          </p:nvPr>
        </p:nvSpPr>
        <p:spPr>
          <a:xfrm>
            <a:off x="0" y="4670425"/>
            <a:ext cx="5260975" cy="1143000"/>
          </a:xfrm>
        </p:spPr>
        <p:txBody>
          <a:bodyPr>
            <a:noAutofit/>
          </a:bodyPr>
          <a:lstStyle/>
          <a:p>
            <a:pPr lvl="1"/>
            <a:r>
              <a:rPr lang="en-US" sz="2600" dirty="0" smtClean="0"/>
              <a:t>Applied to specific Named Instance</a:t>
            </a:r>
          </a:p>
          <a:p>
            <a:pPr lvl="1"/>
            <a:r>
              <a:rPr lang="en-US" sz="2600" dirty="0" smtClean="0"/>
              <a:t>Repeated Constraint structure</a:t>
            </a:r>
          </a:p>
          <a:p>
            <a:pPr lvl="2"/>
            <a:r>
              <a:rPr lang="en-US" sz="2400" dirty="0" smtClean="0"/>
              <a:t>Exist,  Select Structure </a:t>
            </a:r>
          </a:p>
        </p:txBody>
      </p:sp>
      <p:sp>
        <p:nvSpPr>
          <p:cNvPr id="16" name="Oval 15"/>
          <p:cNvSpPr/>
          <p:nvPr/>
        </p:nvSpPr>
        <p:spPr>
          <a:xfrm>
            <a:off x="10311602" y="898011"/>
            <a:ext cx="1819656" cy="551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Mandatory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394944" y="2067644"/>
            <a:ext cx="1723524" cy="551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Dimension Length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0338087" y="3184630"/>
            <a:ext cx="1723524" cy="551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type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0354013" y="4882740"/>
            <a:ext cx="1723524" cy="484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36339" y="837323"/>
            <a:ext cx="296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Mandatory Dimension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55288" y="3230722"/>
            <a:ext cx="342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 Example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8287" y="936115"/>
            <a:ext cx="3260897" cy="2575911"/>
            <a:chOff x="120256" y="1512004"/>
            <a:chExt cx="3260897" cy="2575911"/>
          </a:xfrm>
        </p:grpSpPr>
        <p:sp>
          <p:nvSpPr>
            <p:cNvPr id="27" name="Rounded Rectangle 26"/>
            <p:cNvSpPr/>
            <p:nvPr/>
          </p:nvSpPr>
          <p:spPr>
            <a:xfrm>
              <a:off x="430035" y="3285275"/>
              <a:ext cx="2357120" cy="8026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OceanSITES</a:t>
              </a:r>
              <a:r>
                <a:rPr lang="en-US" dirty="0" smtClean="0"/>
                <a:t> Data</a:t>
              </a:r>
              <a:endParaRPr lang="en-US" dirty="0"/>
            </a:p>
          </p:txBody>
        </p:sp>
        <p:sp>
          <p:nvSpPr>
            <p:cNvPr id="28" name="Up Arrow 27"/>
            <p:cNvSpPr/>
            <p:nvPr/>
          </p:nvSpPr>
          <p:spPr>
            <a:xfrm>
              <a:off x="1360394" y="2720585"/>
              <a:ext cx="457200" cy="483091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20256" y="1512004"/>
              <a:ext cx="3260897" cy="1149500"/>
              <a:chOff x="6095999" y="1818640"/>
              <a:chExt cx="5720081" cy="11495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095999" y="1818640"/>
                <a:ext cx="5720081" cy="11495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6318293" y="1982582"/>
                <a:ext cx="2357120" cy="802640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CDM</a:t>
                </a:r>
                <a:endParaRPr lang="en-US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9545320" y="2066388"/>
                <a:ext cx="2062480" cy="626402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OCL</a:t>
                </a:r>
                <a:endParaRPr lang="en-US" dirty="0"/>
              </a:p>
            </p:txBody>
          </p:sp>
          <p:sp>
            <p:nvSpPr>
              <p:cNvPr id="34" name="Cross 33"/>
              <p:cNvSpPr/>
              <p:nvPr/>
            </p:nvSpPr>
            <p:spPr>
              <a:xfrm>
                <a:off x="8869680" y="2148059"/>
                <a:ext cx="467360" cy="463061"/>
              </a:xfrm>
              <a:prstGeom prst="plus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834689" y="2856862"/>
              <a:ext cx="989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conforms</a:t>
              </a:r>
              <a:endParaRPr lang="en-US" dirty="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6064543" y="3700101"/>
            <a:ext cx="4850901" cy="229846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061480" y="4175045"/>
            <a:ext cx="6000131" cy="228740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290805" y="4475873"/>
            <a:ext cx="2735814" cy="2111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51808" y="5360444"/>
            <a:ext cx="5379446" cy="190855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94477" y="5616224"/>
            <a:ext cx="5199320" cy="203672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51809" y="5884821"/>
            <a:ext cx="1189236" cy="183683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365743" y="5884821"/>
            <a:ext cx="3861447" cy="2002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7528" y="1227542"/>
            <a:ext cx="2087368" cy="6805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3275" y="3573298"/>
            <a:ext cx="2166452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6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"/>
                            </p:stCondLst>
                            <p:childTnLst>
                              <p:par>
                                <p:cTn id="7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5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5" grpId="0"/>
      <p:bldP spid="26" grpId="0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OCL Solution Problems (3/3)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Verbose Constraints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6D1D-0DFA-40F3-9A99-528763A3AB15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605" t="2810" r="6315" b="3631"/>
          <a:stretch/>
        </p:blipFill>
        <p:spPr>
          <a:xfrm>
            <a:off x="7187779" y="803568"/>
            <a:ext cx="2861558" cy="4401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1634" t="2861" r="7539" b="3353"/>
          <a:stretch/>
        </p:blipFill>
        <p:spPr>
          <a:xfrm>
            <a:off x="7878773" y="1020120"/>
            <a:ext cx="2713148" cy="44665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0784" t="3170" r="7330" b="4191"/>
          <a:stretch/>
        </p:blipFill>
        <p:spPr>
          <a:xfrm>
            <a:off x="8489805" y="1170990"/>
            <a:ext cx="2688895" cy="4439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10085" t="2254" r="8162"/>
          <a:stretch/>
        </p:blipFill>
        <p:spPr>
          <a:xfrm>
            <a:off x="8870345" y="1352906"/>
            <a:ext cx="2899788" cy="48958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7828" y="1446079"/>
            <a:ext cx="5954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Example: </a:t>
            </a:r>
            <a:r>
              <a:rPr lang="en-US" dirty="0" smtClean="0"/>
              <a:t>Variable named </a:t>
            </a:r>
            <a:r>
              <a:rPr lang="en-US" b="1" dirty="0" smtClean="0">
                <a:solidFill>
                  <a:srgbClr val="FF0000"/>
                </a:solidFill>
              </a:rPr>
              <a:t>TEMP </a:t>
            </a:r>
            <a:r>
              <a:rPr lang="en-US" dirty="0" smtClean="0"/>
              <a:t>holding attribute named </a:t>
            </a:r>
            <a:r>
              <a:rPr lang="en-US" b="1" dirty="0" smtClean="0">
                <a:solidFill>
                  <a:srgbClr val="FF0000"/>
                </a:solidFill>
              </a:rPr>
              <a:t>standard</a:t>
            </a:r>
            <a:r>
              <a:rPr lang="ar-YE" b="1" dirty="0" smtClean="0">
                <a:solidFill>
                  <a:srgbClr val="FF0000"/>
                </a:solidFill>
              </a:rPr>
              <a:t>_</a:t>
            </a:r>
            <a:r>
              <a:rPr lang="en-US" b="1" dirty="0" smtClean="0">
                <a:solidFill>
                  <a:srgbClr val="FF0000"/>
                </a:solidFill>
              </a:rPr>
              <a:t>name  </a:t>
            </a:r>
            <a:r>
              <a:rPr lang="en-US" dirty="0" smtClean="0"/>
              <a:t>should hold one of the values </a:t>
            </a:r>
            <a:r>
              <a:rPr lang="en-US" i="1" dirty="0" err="1" smtClean="0">
                <a:solidFill>
                  <a:schemeClr val="accent1"/>
                </a:solidFill>
              </a:rPr>
              <a:t>air_temperature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chemeClr val="accent1"/>
                </a:solidFill>
              </a:rPr>
              <a:t>air_pressure</a:t>
            </a:r>
            <a:r>
              <a:rPr lang="en-US" dirty="0" smtClean="0"/>
              <a:t>, or </a:t>
            </a:r>
            <a:r>
              <a:rPr lang="en-US" i="1" dirty="0" err="1" smtClean="0">
                <a:solidFill>
                  <a:schemeClr val="accent1"/>
                </a:solidFill>
              </a:rPr>
              <a:t>air_pressure_at_sea_level</a:t>
            </a:r>
            <a:r>
              <a:rPr lang="en-US" dirty="0" smtClean="0"/>
              <a:t>, or </a:t>
            </a:r>
            <a:r>
              <a:rPr lang="en-US" i="1" dirty="0" err="1" smtClean="0">
                <a:solidFill>
                  <a:schemeClr val="accent1"/>
                </a:solidFill>
              </a:rPr>
              <a:t>sea_water_temperature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346" y="2780537"/>
            <a:ext cx="5593000" cy="33384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885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30 pages of Textual Constraints</a:t>
            </a:r>
          </a:p>
          <a:p>
            <a:pPr lvl="1"/>
            <a:r>
              <a:rPr lang="en-US" sz="3000" dirty="0" smtClean="0"/>
              <a:t>difficult </a:t>
            </a:r>
            <a:r>
              <a:rPr lang="en-US" sz="3000" dirty="0"/>
              <a:t>to write correct (</a:t>
            </a:r>
            <a:r>
              <a:rPr lang="en-US" sz="3000" dirty="0" smtClean="0"/>
              <a:t>and read) OCL constraints</a:t>
            </a:r>
          </a:p>
          <a:p>
            <a:r>
              <a:rPr lang="en-US" sz="3000" dirty="0" smtClean="0"/>
              <a:t>Similar repeated constraints </a:t>
            </a:r>
          </a:p>
          <a:p>
            <a:pPr lvl="1"/>
            <a:r>
              <a:rPr lang="en-US" sz="3000" dirty="0" smtClean="0"/>
              <a:t>Exist, Select structure</a:t>
            </a:r>
          </a:p>
          <a:p>
            <a:r>
              <a:rPr lang="en-US" sz="3000" dirty="0" smtClean="0"/>
              <a:t>Verbose </a:t>
            </a:r>
          </a:p>
          <a:p>
            <a:pPr lvl="1"/>
            <a:r>
              <a:rPr lang="en-US" sz="3000" dirty="0" smtClean="0"/>
              <a:t>results </a:t>
            </a:r>
            <a:r>
              <a:rPr lang="en-US" sz="3000" dirty="0"/>
              <a:t>in inaccurate </a:t>
            </a:r>
            <a:r>
              <a:rPr lang="en-US" sz="3000" dirty="0" smtClean="0"/>
              <a:t>and </a:t>
            </a:r>
            <a:r>
              <a:rPr lang="en-US" sz="3000" dirty="0"/>
              <a:t>erroneous constraints </a:t>
            </a:r>
          </a:p>
          <a:p>
            <a:r>
              <a:rPr lang="en-US" sz="3000" dirty="0"/>
              <a:t>Hard for </a:t>
            </a:r>
            <a:r>
              <a:rPr lang="en-US" sz="3000" dirty="0" smtClean="0"/>
              <a:t>scientists</a:t>
            </a:r>
          </a:p>
          <a:p>
            <a:endParaRPr lang="en-US" sz="3000" dirty="0"/>
          </a:p>
          <a:p>
            <a:pPr marL="0" indent="0">
              <a:buNone/>
            </a:pPr>
            <a:r>
              <a:rPr lang="en-US" sz="3500" dirty="0" smtClean="0">
                <a:solidFill>
                  <a:srgbClr val="FF0000"/>
                </a:solidFill>
              </a:rPr>
              <a:t>Proposal: </a:t>
            </a:r>
            <a:r>
              <a:rPr lang="en-US" sz="3500" b="1" i="1" u="sng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CdmCL</a:t>
            </a:r>
            <a:r>
              <a:rPr lang="en-US" sz="35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domain specific constraint language for CDM</a:t>
            </a:r>
            <a:endParaRPr lang="en-US" sz="3500" b="1" i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BB1D-6BCA-4AFF-961F-1FBD127E0D09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Problem Overview</a:t>
            </a:r>
          </a:p>
          <a:p>
            <a:r>
              <a:rPr lang="en-US" sz="3200" b="1" dirty="0" err="1" smtClean="0"/>
              <a:t>C</a:t>
            </a:r>
            <a:r>
              <a:rPr lang="en-US" sz="3200" b="1" cap="none" dirty="0" err="1" smtClean="0"/>
              <a:t>dm</a:t>
            </a:r>
            <a:r>
              <a:rPr lang="en-US" sz="3200" b="1" dirty="0" err="1" smtClean="0"/>
              <a:t>CL</a:t>
            </a:r>
            <a:r>
              <a:rPr lang="en-US" sz="3200" b="1" dirty="0" smtClean="0"/>
              <a:t> language</a:t>
            </a:r>
          </a:p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Tooling</a:t>
            </a: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2A87-63F7-4C4C-B58B-39842B3CB0CE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378" y="1740056"/>
            <a:ext cx="4763499" cy="44796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CdmCL</a:t>
            </a:r>
            <a:r>
              <a:rPr lang="en-US" dirty="0" smtClean="0"/>
              <a:t> : based on CDM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1"/>
          </p:nvPr>
        </p:nvSpPr>
        <p:spPr>
          <a:xfrm>
            <a:off x="1097280" y="942109"/>
            <a:ext cx="10058400" cy="47529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 </a:t>
            </a:r>
            <a:r>
              <a:rPr lang="en-US" sz="2800" smtClean="0"/>
              <a:t>concept constraint </a:t>
            </a:r>
            <a:r>
              <a:rPr lang="en-US" sz="2800" dirty="0" smtClean="0"/>
              <a:t>or a set </a:t>
            </a:r>
            <a:r>
              <a:rPr lang="en-US" sz="2800" dirty="0"/>
              <a:t>of </a:t>
            </a:r>
            <a:r>
              <a:rPr lang="en-US" sz="2800" dirty="0" smtClean="0"/>
              <a:t>constraints </a:t>
            </a:r>
            <a:r>
              <a:rPr lang="en-US" sz="2800" smtClean="0"/>
              <a:t>for each CDM </a:t>
            </a:r>
            <a:r>
              <a:rPr lang="en-US" sz="2800" dirty="0"/>
              <a:t>concept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6F4BD-F52B-45BB-AC71-51C1527AC165}" type="datetime1">
              <a:rPr lang="fr-FR" smtClean="0"/>
              <a:t>30/09/2014</a:t>
            </a:fld>
            <a:endParaRPr lang="en-US" dirty="0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OCL WorkShop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29" name="TextBox 10"/>
          <p:cNvSpPr txBox="1"/>
          <p:nvPr/>
        </p:nvSpPr>
        <p:spPr>
          <a:xfrm>
            <a:off x="7311378" y="138438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CDM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TextBox 10"/>
          <p:cNvSpPr txBox="1"/>
          <p:nvPr/>
        </p:nvSpPr>
        <p:spPr>
          <a:xfrm>
            <a:off x="188226" y="1370724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CdmCL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26" y="1740056"/>
            <a:ext cx="6833064" cy="44399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Rectangle 21"/>
          <p:cNvSpPr/>
          <p:nvPr/>
        </p:nvSpPr>
        <p:spPr>
          <a:xfrm>
            <a:off x="7478486" y="3874770"/>
            <a:ext cx="1642654" cy="937260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64629" y="4879521"/>
            <a:ext cx="1338942" cy="834934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938659" y="3874770"/>
            <a:ext cx="1502228" cy="8490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07030" y="4380955"/>
            <a:ext cx="1240970" cy="517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829165" y="4723856"/>
            <a:ext cx="674916" cy="1741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1"/>
            <a:endCxn id="33" idx="3"/>
          </p:cNvCxnSpPr>
          <p:nvPr/>
        </p:nvCxnSpPr>
        <p:spPr>
          <a:xfrm flipH="1">
            <a:off x="3048000" y="4299313"/>
            <a:ext cx="6890659" cy="3401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577944" y="5340174"/>
            <a:ext cx="1513113" cy="58056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733803" y="5587478"/>
            <a:ext cx="1230084" cy="46443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endCxn id="44" idx="3"/>
          </p:cNvCxnSpPr>
          <p:nvPr/>
        </p:nvCxnSpPr>
        <p:spPr>
          <a:xfrm flipH="1">
            <a:off x="4963887" y="5714455"/>
            <a:ext cx="3614057" cy="10524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16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2" grpId="0" animBg="1"/>
      <p:bldP spid="33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7741BF"/>
      </a:accent1>
      <a:accent2>
        <a:srgbClr val="AD8CD8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8294</TotalTime>
  <Words>845</Words>
  <Application>Microsoft Office PowerPoint</Application>
  <PresentationFormat>Widescreen</PresentationFormat>
  <Paragraphs>326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Retrospect</vt:lpstr>
      <vt:lpstr>Image bitmap</vt:lpstr>
      <vt:lpstr>Bitmap Image</vt:lpstr>
      <vt:lpstr>CdmCL, a Specific Textual Constraint Language for Common Data Model </vt:lpstr>
      <vt:lpstr>Problem Overview (1/3)</vt:lpstr>
      <vt:lpstr>Common Data Model </vt:lpstr>
      <vt:lpstr>Problem Overview(2/3)</vt:lpstr>
      <vt:lpstr>Solution: Object Constraint Language</vt:lpstr>
      <vt:lpstr>OCL Solution Problems (3/3)</vt:lpstr>
      <vt:lpstr>Problem Summary</vt:lpstr>
      <vt:lpstr>Outlines</vt:lpstr>
      <vt:lpstr>CdmCL : based on CDM</vt:lpstr>
      <vt:lpstr>CdmCL: CDM Constraints</vt:lpstr>
      <vt:lpstr>CdmCL : based on CDM</vt:lpstr>
      <vt:lpstr>Constraint Concept Reference</vt:lpstr>
      <vt:lpstr>CdmCL is a language</vt:lpstr>
      <vt:lpstr>Common Constraint Categories</vt:lpstr>
      <vt:lpstr>Specific Concept Constraints(1/2)</vt:lpstr>
      <vt:lpstr>Specific Concept Constraints(2/2)</vt:lpstr>
      <vt:lpstr>Outlines</vt:lpstr>
      <vt:lpstr>Tool Architecture</vt:lpstr>
      <vt:lpstr>TOOLING (1/3): NetCDF2CDM transformation</vt:lpstr>
      <vt:lpstr>TOOLING (2/3): CdmCl2OCL Transformation</vt:lpstr>
      <vt:lpstr>TOOLING (3/3): Validation (Invalid FILE) </vt:lpstr>
      <vt:lpstr>Outlines</vt:lpstr>
      <vt:lpstr>CONCLUSION</vt:lpstr>
      <vt:lpstr>Future Works</vt:lpstr>
      <vt:lpstr>Thanks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Names and Title</dc:title>
  <dc:creator>Ahmed Yousef</dc:creator>
  <cp:lastModifiedBy>Ahmed Yousef</cp:lastModifiedBy>
  <cp:revision>361</cp:revision>
  <cp:lastPrinted>2014-09-15T13:44:50Z</cp:lastPrinted>
  <dcterms:created xsi:type="dcterms:W3CDTF">2014-09-11T09:45:09Z</dcterms:created>
  <dcterms:modified xsi:type="dcterms:W3CDTF">2014-09-30T13:03:19Z</dcterms:modified>
</cp:coreProperties>
</file>