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377" r:id="rId3"/>
    <p:sldId id="387" r:id="rId4"/>
    <p:sldId id="388" r:id="rId5"/>
    <p:sldId id="389" r:id="rId6"/>
    <p:sldId id="378" r:id="rId7"/>
    <p:sldId id="390" r:id="rId8"/>
    <p:sldId id="379" r:id="rId9"/>
    <p:sldId id="391" r:id="rId10"/>
    <p:sldId id="392" r:id="rId11"/>
    <p:sldId id="409" r:id="rId12"/>
    <p:sldId id="394" r:id="rId13"/>
    <p:sldId id="395" r:id="rId14"/>
    <p:sldId id="396" r:id="rId15"/>
    <p:sldId id="397" r:id="rId16"/>
    <p:sldId id="399" r:id="rId17"/>
    <p:sldId id="400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1" r:id="rId26"/>
    <p:sldId id="385" r:id="rId27"/>
    <p:sldId id="39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09" autoAdjust="0"/>
  </p:normalViewPr>
  <p:slideViewPr>
    <p:cSldViewPr>
      <p:cViewPr>
        <p:scale>
          <a:sx n="75" d="100"/>
          <a:sy n="75" d="100"/>
        </p:scale>
        <p:origin x="-115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8BA28-C25D-4FFA-9F0E-73E28F0D082D}" type="datetimeFigureOut">
              <a:rPr lang="ca-ES" smtClean="0"/>
              <a:t>29/09/2014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9A919-CD69-4136-B145-44AD5FBCD9C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16884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8B2931-5CAA-4B28-8130-9A067CA200AF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42EF3-ED60-4DF7-ADFC-057A898306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621BD-8FE7-492E-9E76-CC90D042FB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072B-081F-4FFA-B0A0-2E788D80D6E8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F19C-8098-49A3-8E4A-135AFB13E2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0779F-C107-41D0-937C-BBBE8A26BB34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3B6D-392A-4F82-ACB8-9E31C8575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550D-00F3-4E8D-80C8-08C1349AB73F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A888-12F9-42D9-BC22-64698058F8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25F34-7C5C-44C5-8A06-D3B150C01360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4401-5213-42E2-9FAF-B748E7EC3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7306-4F25-44C2-83F1-D2FFA42E0083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902B9-4AE8-4E63-AE48-36EBA44C14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C6E1-85FF-4CFB-9D43-06AFA8EC23DB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0A29-7445-46F2-9C19-CB8C80399D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C4F4-968B-4997-B1BF-8C481FBF16C4}" type="datetime1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84AF9-C4B3-4227-B8BD-3365144002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76EB-F6B5-4A48-ACDB-03EA58628F73}" type="datetime1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02B1-1BE7-401B-AB53-39D2A53033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B660-E2F4-4D18-8F8C-F204EAF588CE}" type="datetime1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D567-D539-4A27-97A2-DAA6F45504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5987-808C-41B0-A9C6-A55B6BF3CFD8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D0C8-06DF-4EA5-8938-240DD2D38F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863E7-A909-4DB0-AA4D-1CEB16230631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FA4D-953C-4491-A8BB-65BC3C5F32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A1B5B0-D379-436B-9DC7-87230052D857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F2ADA7-3440-46AC-A2C0-54799D0668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7"/>
          <p:cNvSpPr txBox="1"/>
          <p:nvPr/>
        </p:nvSpPr>
        <p:spPr>
          <a:xfrm>
            <a:off x="395536" y="1340768"/>
            <a:ext cx="8208912" cy="207749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dirty="0" smtClean="0">
                <a:latin typeface="Georgia" pitchFamily="18" charset="0"/>
                <a:cs typeface="+mn-cs"/>
              </a:rPr>
              <a:t>Incremental Checking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dirty="0" smtClean="0">
                <a:latin typeface="Georgia" pitchFamily="18" charset="0"/>
                <a:cs typeface="+mn-cs"/>
              </a:rPr>
              <a:t>OCL </a:t>
            </a:r>
            <a:r>
              <a:rPr lang="en-US" sz="4300" dirty="0">
                <a:latin typeface="Georgia" pitchFamily="18" charset="0"/>
                <a:cs typeface="+mn-cs"/>
              </a:rPr>
              <a:t>Constraints </a:t>
            </a:r>
            <a:r>
              <a:rPr lang="en-GB" sz="4300" dirty="0" smtClean="0">
                <a:latin typeface="Georgia" pitchFamily="18" charset="0"/>
                <a:cs typeface="+mn-cs"/>
              </a:rPr>
              <a:t>through</a:t>
            </a:r>
            <a:r>
              <a:rPr lang="ca-ES" sz="4300" dirty="0">
                <a:latin typeface="Georgia" pitchFamily="18" charset="0"/>
                <a:cs typeface="+mn-cs"/>
              </a:rPr>
              <a:t> </a:t>
            </a:r>
            <a:endParaRPr lang="en-US" sz="4300" dirty="0"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dirty="0" smtClean="0">
                <a:latin typeface="Georgia" pitchFamily="18" charset="0"/>
                <a:cs typeface="+mn-cs"/>
              </a:rPr>
              <a:t>SQL queries</a:t>
            </a:r>
          </a:p>
        </p:txBody>
      </p:sp>
      <p:sp>
        <p:nvSpPr>
          <p:cNvPr id="10" name="CaixaDeTexto 5"/>
          <p:cNvSpPr txBox="1">
            <a:spLocks noChangeArrowheads="1"/>
          </p:cNvSpPr>
          <p:nvPr/>
        </p:nvSpPr>
        <p:spPr bwMode="auto">
          <a:xfrm>
            <a:off x="1440160" y="3975447"/>
            <a:ext cx="6263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400" b="1" dirty="0" smtClean="0">
                <a:latin typeface="+mn-lt"/>
              </a:rPr>
              <a:t>Xavier Oriol </a:t>
            </a:r>
            <a:r>
              <a:rPr lang="pt-PT" sz="2400" dirty="0" smtClean="0">
                <a:latin typeface="+mn-lt"/>
              </a:rPr>
              <a:t>and</a:t>
            </a:r>
            <a:r>
              <a:rPr lang="pt-PT" sz="2400" b="1" dirty="0" smtClean="0">
                <a:latin typeface="+mn-lt"/>
              </a:rPr>
              <a:t> </a:t>
            </a:r>
            <a:r>
              <a:rPr lang="pt-PT" sz="2400" dirty="0" smtClean="0">
                <a:latin typeface="Calibri" pitchFamily="34" charset="0"/>
              </a:rPr>
              <a:t>Ernest Teniente</a:t>
            </a:r>
          </a:p>
          <a:p>
            <a:pPr algn="ctr"/>
            <a:r>
              <a:rPr lang="pt-PT" sz="2400" dirty="0" smtClean="0">
                <a:latin typeface="Calibri" pitchFamily="34" charset="0"/>
              </a:rPr>
              <a:t>{xoriol,teniente}@essi.upc.edu</a:t>
            </a:r>
            <a:endParaRPr lang="pt-PT" sz="2400" dirty="0">
              <a:latin typeface="Calibri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6100763"/>
            <a:ext cx="914400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upc.edu/oae/imatges/logo-up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31611"/>
            <a:ext cx="3288240" cy="68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196752"/>
            <a:ext cx="2433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smtClean="0">
                <a:latin typeface="+mj-lt"/>
              </a:rPr>
              <a:t>Incremental</a:t>
            </a:r>
            <a:endParaRPr lang="ca-ES" sz="3600" dirty="0"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55576" y="1844824"/>
            <a:ext cx="6912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err="1" smtClean="0">
                <a:latin typeface="+mj-lt"/>
              </a:rPr>
              <a:t>Only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check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potentially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violated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constraints</a:t>
            </a:r>
            <a:endParaRPr lang="ca-ES" sz="2800" dirty="0">
              <a:latin typeface="+mj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55576" y="4129916"/>
            <a:ext cx="5842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err="1" smtClean="0">
                <a:latin typeface="+mj-lt"/>
              </a:rPr>
              <a:t>Only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check</a:t>
            </a:r>
            <a:r>
              <a:rPr lang="ca-ES" sz="2800" dirty="0" smtClean="0">
                <a:latin typeface="+mj-lt"/>
              </a:rPr>
              <a:t> for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new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updated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values</a:t>
            </a:r>
            <a:endParaRPr lang="ca-ES" sz="2800" dirty="0"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29461" y="2557190"/>
            <a:ext cx="393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MemberOfOwned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err="1" smtClean="0">
                <a:latin typeface="+mn-lt"/>
              </a:rPr>
              <a:t>self.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includesAll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owned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29461" y="3297178"/>
            <a:ext cx="5326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Group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MessagesAfterCreation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smtClean="0">
                <a:latin typeface="+mn-lt"/>
              </a:rPr>
              <a:t>self.</a:t>
            </a:r>
            <a:r>
              <a:rPr lang="ca-ES" sz="2000" dirty="0" smtClean="0">
                <a:latin typeface="+mn-lt"/>
              </a:rPr>
              <a:t>msg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forAll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smtClean="0">
                <a:latin typeface="+mn-lt"/>
              </a:rPr>
              <a:t>e</a:t>
            </a:r>
            <a:r>
              <a:rPr lang="ca-ES" sz="2000" b="1" dirty="0" smtClean="0">
                <a:latin typeface="+mn-lt"/>
              </a:rPr>
              <a:t>| </a:t>
            </a:r>
            <a:r>
              <a:rPr lang="ca-ES" sz="2000" dirty="0" err="1" smtClean="0">
                <a:latin typeface="+mn-lt"/>
              </a:rPr>
              <a:t>e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creationT</a:t>
            </a:r>
            <a:r>
              <a:rPr lang="ca-ES" sz="2000" b="1" dirty="0" smtClean="0">
                <a:latin typeface="+mn-lt"/>
              </a:rPr>
              <a:t> &gt; 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creationT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6431010" y="2492896"/>
            <a:ext cx="2389462" cy="1656184"/>
            <a:chOff x="6431010" y="2492896"/>
            <a:chExt cx="2389462" cy="1656184"/>
          </a:xfrm>
        </p:grpSpPr>
        <p:grpSp>
          <p:nvGrpSpPr>
            <p:cNvPr id="16" name="15 Grupo"/>
            <p:cNvGrpSpPr/>
            <p:nvPr/>
          </p:nvGrpSpPr>
          <p:grpSpPr>
            <a:xfrm>
              <a:off x="6431010" y="2492896"/>
              <a:ext cx="2389462" cy="1174789"/>
              <a:chOff x="4990850" y="3684751"/>
              <a:chExt cx="2389462" cy="1174789"/>
            </a:xfrm>
          </p:grpSpPr>
          <p:pic>
            <p:nvPicPr>
              <p:cNvPr id="17" name="Picture 4" descr="http://sawvideo.com/sites/sawvideo/files/uploads/smartphone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21719" r="7937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89565">
                <a:off x="4990850" y="3844981"/>
                <a:ext cx="1014558" cy="10145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17 Llamada ovalada"/>
              <p:cNvSpPr/>
              <p:nvPr/>
            </p:nvSpPr>
            <p:spPr>
              <a:xfrm>
                <a:off x="5849983" y="3684751"/>
                <a:ext cx="1530329" cy="676031"/>
              </a:xfrm>
              <a:prstGeom prst="wedgeEllipseCallout">
                <a:avLst>
                  <a:gd name="adj1" fmla="val -45205"/>
                  <a:gd name="adj2" fmla="val 5182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a-ES" b="1" dirty="0" err="1" smtClean="0"/>
                  <a:t>Hello</a:t>
                </a:r>
                <a:r>
                  <a:rPr lang="ca-ES" b="1" dirty="0" smtClean="0"/>
                  <a:t>!</a:t>
                </a:r>
                <a:endParaRPr lang="ca-ES" b="1" dirty="0"/>
              </a:p>
            </p:txBody>
          </p:sp>
        </p:grpSp>
        <p:sp>
          <p:nvSpPr>
            <p:cNvPr id="19" name="18 CuadroTexto"/>
            <p:cNvSpPr txBox="1"/>
            <p:nvPr/>
          </p:nvSpPr>
          <p:spPr>
            <a:xfrm>
              <a:off x="6694692" y="3748970"/>
              <a:ext cx="1665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a-ES" sz="2000" b="1" dirty="0" smtClean="0">
                  <a:latin typeface="+mn-lt"/>
                </a:rPr>
                <a:t>New </a:t>
              </a:r>
              <a:r>
                <a:rPr lang="ca-ES" sz="2000" b="1" dirty="0" err="1" smtClean="0">
                  <a:latin typeface="+mn-lt"/>
                </a:rPr>
                <a:t>Message</a:t>
              </a:r>
              <a:endParaRPr lang="ca-ES" sz="2000" b="1" dirty="0" smtClean="0">
                <a:latin typeface="+mn-lt"/>
              </a:endParaRP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904422" y="4685074"/>
            <a:ext cx="5539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i="1" dirty="0" err="1" smtClean="0">
                <a:latin typeface="+mn-lt"/>
              </a:rPr>
              <a:t>Only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check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whether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the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new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message</a:t>
            </a:r>
            <a:r>
              <a:rPr lang="ca-ES" sz="2000" i="1" dirty="0" smtClean="0">
                <a:latin typeface="+mn-lt"/>
              </a:rPr>
              <a:t> “</a:t>
            </a:r>
            <a:r>
              <a:rPr lang="ca-ES" sz="2000" i="1" dirty="0" err="1" smtClean="0">
                <a:latin typeface="+mn-lt"/>
              </a:rPr>
              <a:t>Hello</a:t>
            </a:r>
            <a:r>
              <a:rPr lang="ca-ES" sz="2000" i="1" dirty="0" smtClean="0">
                <a:latin typeface="+mn-lt"/>
              </a:rPr>
              <a:t>!” </a:t>
            </a:r>
          </a:p>
          <a:p>
            <a:r>
              <a:rPr lang="ca-ES" sz="2000" i="1" dirty="0" smtClean="0">
                <a:latin typeface="+mn-lt"/>
              </a:rPr>
              <a:t>has </a:t>
            </a:r>
            <a:r>
              <a:rPr lang="ca-ES" sz="2000" i="1" dirty="0" err="1" smtClean="0">
                <a:latin typeface="+mn-lt"/>
              </a:rPr>
              <a:t>been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created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after</a:t>
            </a:r>
            <a:r>
              <a:rPr lang="ca-ES" sz="2000" i="1" dirty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the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receiver’s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group</a:t>
            </a:r>
            <a:r>
              <a:rPr lang="ca-ES" sz="2000" i="1" dirty="0" smtClean="0">
                <a:latin typeface="+mn-lt"/>
              </a:rPr>
              <a:t> </a:t>
            </a:r>
            <a:r>
              <a:rPr lang="ca-ES" sz="2000" i="1" dirty="0" err="1" smtClean="0">
                <a:latin typeface="+mn-lt"/>
              </a:rPr>
              <a:t>creation</a:t>
            </a:r>
            <a:endParaRPr lang="ca-E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13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1"/>
      <p:bldP spid="14" grpId="2"/>
      <p:bldP spid="15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tamanagement.manjeetss.com/wp-content/uploads/2012/01/appro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1772816"/>
            <a:ext cx="248128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683568" y="3789040"/>
            <a:ext cx="79589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b="1" dirty="0" err="1" smtClean="0">
                <a:latin typeface="+mn-lt"/>
              </a:rPr>
              <a:t>Translate</a:t>
            </a:r>
            <a:r>
              <a:rPr lang="ca-ES" sz="4000" b="1" dirty="0" smtClean="0">
                <a:latin typeface="+mn-lt"/>
              </a:rPr>
              <a:t> OCL </a:t>
            </a:r>
            <a:r>
              <a:rPr lang="ca-ES" sz="4000" b="1" dirty="0" err="1" smtClean="0">
                <a:latin typeface="+mn-lt"/>
              </a:rPr>
              <a:t>constraints</a:t>
            </a:r>
            <a:r>
              <a:rPr lang="ca-ES" sz="4000" b="1" dirty="0" smtClean="0">
                <a:latin typeface="+mn-lt"/>
              </a:rPr>
              <a:t> </a:t>
            </a:r>
            <a:r>
              <a:rPr lang="ca-ES" sz="4000" b="1" dirty="0" err="1" smtClean="0">
                <a:latin typeface="+mn-lt"/>
              </a:rPr>
              <a:t>into</a:t>
            </a:r>
            <a:r>
              <a:rPr lang="ca-ES" sz="4000" b="1" dirty="0" smtClean="0">
                <a:latin typeface="+mn-lt"/>
              </a:rPr>
              <a:t> </a:t>
            </a:r>
            <a:r>
              <a:rPr lang="ca-ES" sz="4000" b="1" i="1" dirty="0" err="1" smtClean="0">
                <a:latin typeface="+mn-lt"/>
              </a:rPr>
              <a:t>EDCs</a:t>
            </a:r>
            <a:endParaRPr lang="ca-ES" sz="4000" b="1" i="1" dirty="0" smtClean="0">
              <a:latin typeface="+mn-lt"/>
            </a:endParaRPr>
          </a:p>
          <a:p>
            <a:r>
              <a:rPr lang="ca-ES" sz="4000" b="1" i="1" dirty="0" err="1" smtClean="0">
                <a:latin typeface="+mn-lt"/>
              </a:rPr>
              <a:t>and</a:t>
            </a:r>
            <a:r>
              <a:rPr lang="ca-ES" sz="4000" b="1" i="1" dirty="0" smtClean="0">
                <a:latin typeface="+mn-lt"/>
              </a:rPr>
              <a:t> </a:t>
            </a:r>
            <a:r>
              <a:rPr lang="ca-ES" sz="4000" b="1" i="1" dirty="0" err="1" smtClean="0">
                <a:latin typeface="+mn-lt"/>
              </a:rPr>
              <a:t>EDCs</a:t>
            </a:r>
            <a:r>
              <a:rPr lang="ca-ES" sz="4000" b="1" i="1" dirty="0" smtClean="0">
                <a:latin typeface="+mn-lt"/>
              </a:rPr>
              <a:t> to incremental SQL </a:t>
            </a:r>
            <a:r>
              <a:rPr lang="ca-ES" sz="4000" b="1" i="1" dirty="0" err="1" smtClean="0">
                <a:latin typeface="+mn-lt"/>
              </a:rPr>
              <a:t>queries</a:t>
            </a:r>
            <a:endParaRPr lang="ca-ES" sz="4000" b="1" dirty="0" smtClean="0">
              <a:latin typeface="+mn-lt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3171416" y="1988840"/>
            <a:ext cx="50009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6600" b="1" dirty="0" err="1" smtClean="0">
                <a:latin typeface="+mn-lt"/>
              </a:rPr>
              <a:t>Our</a:t>
            </a:r>
            <a:r>
              <a:rPr lang="ca-ES" sz="6600" b="1" dirty="0" smtClean="0">
                <a:latin typeface="+mn-lt"/>
              </a:rPr>
              <a:t> </a:t>
            </a:r>
            <a:r>
              <a:rPr lang="ca-ES" sz="6600" b="1" dirty="0" err="1" smtClean="0">
                <a:latin typeface="+mn-lt"/>
              </a:rPr>
              <a:t>approach</a:t>
            </a:r>
            <a:endParaRPr lang="ca-ES" sz="6600" b="1" dirty="0" smtClean="0">
              <a:latin typeface="+mn-lt"/>
            </a:endParaRPr>
          </a:p>
        </p:txBody>
      </p:sp>
      <p:sp>
        <p:nvSpPr>
          <p:cNvPr id="9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5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196752"/>
            <a:ext cx="4610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Translate</a:t>
            </a:r>
            <a:r>
              <a:rPr lang="ca-ES" sz="3600" dirty="0" smtClean="0">
                <a:latin typeface="+mj-lt"/>
              </a:rPr>
              <a:t> OCL </a:t>
            </a:r>
            <a:r>
              <a:rPr lang="ca-ES" sz="3600" dirty="0" err="1" smtClean="0">
                <a:latin typeface="+mj-lt"/>
              </a:rPr>
              <a:t>into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EDCs</a:t>
            </a:r>
            <a:endParaRPr lang="ca-ES" sz="3600" dirty="0"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55576" y="1844824"/>
            <a:ext cx="77450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err="1" smtClean="0">
                <a:latin typeface="+mj-lt"/>
              </a:rPr>
              <a:t>An</a:t>
            </a:r>
            <a:r>
              <a:rPr lang="ca-ES" sz="2800" dirty="0" smtClean="0">
                <a:latin typeface="+mj-lt"/>
              </a:rPr>
              <a:t> EDC is a </a:t>
            </a:r>
            <a:r>
              <a:rPr lang="ca-ES" sz="2800" dirty="0" err="1" smtClean="0">
                <a:latin typeface="+mj-lt"/>
              </a:rPr>
              <a:t>logic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rule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that</a:t>
            </a:r>
            <a:r>
              <a:rPr lang="ca-ES" sz="2800" dirty="0" smtClean="0">
                <a:latin typeface="+mj-lt"/>
              </a:rPr>
              <a:t> tells </a:t>
            </a:r>
            <a:r>
              <a:rPr lang="ca-ES" sz="2800" dirty="0" err="1" smtClean="0">
                <a:latin typeface="+mj-lt"/>
              </a:rPr>
              <a:t>when</a:t>
            </a:r>
            <a:r>
              <a:rPr lang="ca-ES" sz="2800" dirty="0" smtClean="0">
                <a:latin typeface="+mj-lt"/>
              </a:rPr>
              <a:t> a data </a:t>
            </a:r>
            <a:r>
              <a:rPr lang="ca-ES" sz="2800" dirty="0" err="1" smtClean="0">
                <a:latin typeface="+mj-lt"/>
              </a:rPr>
              <a:t>update</a:t>
            </a:r>
            <a:endParaRPr lang="ca-ES" sz="2800" dirty="0" smtClean="0">
              <a:latin typeface="+mj-lt"/>
            </a:endParaRPr>
          </a:p>
          <a:p>
            <a:r>
              <a:rPr lang="ca-ES" sz="2800" dirty="0" err="1">
                <a:latin typeface="+mj-lt"/>
              </a:rPr>
              <a:t>m</a:t>
            </a:r>
            <a:r>
              <a:rPr lang="ca-ES" sz="2800" dirty="0" err="1" smtClean="0">
                <a:latin typeface="+mj-lt"/>
              </a:rPr>
              <a:t>ay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cause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violation</a:t>
            </a:r>
            <a:r>
              <a:rPr lang="ca-ES" sz="2800" dirty="0" smtClean="0">
                <a:latin typeface="+mj-lt"/>
              </a:rPr>
              <a:t> of </a:t>
            </a:r>
            <a:r>
              <a:rPr lang="ca-ES" sz="2800" dirty="0" err="1" smtClean="0">
                <a:latin typeface="+mj-lt"/>
              </a:rPr>
              <a:t>some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integrity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constraint</a:t>
            </a:r>
            <a:endParaRPr lang="ca-ES" sz="2800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397366" y="3075057"/>
            <a:ext cx="4349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/>
              <a:t>context</a:t>
            </a:r>
            <a:r>
              <a:rPr lang="ca-ES" sz="2000" dirty="0"/>
              <a:t> </a:t>
            </a:r>
            <a:r>
              <a:rPr lang="ca-ES" sz="2000" dirty="0" err="1"/>
              <a:t>User</a:t>
            </a:r>
            <a:r>
              <a:rPr lang="ca-ES" sz="2000" dirty="0"/>
              <a:t> </a:t>
            </a:r>
            <a:r>
              <a:rPr lang="ca-ES" sz="2000" b="1" dirty="0" err="1"/>
              <a:t>inv</a:t>
            </a:r>
            <a:r>
              <a:rPr lang="ca-ES" sz="2000" b="1" dirty="0"/>
              <a:t> </a:t>
            </a:r>
            <a:r>
              <a:rPr lang="ca-ES" sz="2000" dirty="0" err="1"/>
              <a:t>MemberOfOwned</a:t>
            </a:r>
            <a:r>
              <a:rPr lang="ca-ES" sz="2000" dirty="0"/>
              <a:t>:</a:t>
            </a:r>
          </a:p>
          <a:p>
            <a:r>
              <a:rPr lang="ca-ES" sz="2000" b="1" dirty="0" err="1"/>
              <a:t>self.</a:t>
            </a:r>
            <a:r>
              <a:rPr lang="ca-ES" sz="2000" dirty="0" err="1"/>
              <a:t>group</a:t>
            </a:r>
            <a:r>
              <a:rPr lang="ca-ES" sz="2000" b="1" dirty="0"/>
              <a:t>-&gt;</a:t>
            </a:r>
            <a:r>
              <a:rPr lang="ca-ES" sz="2000" b="1" dirty="0" err="1"/>
              <a:t>includesAll</a:t>
            </a:r>
            <a:r>
              <a:rPr lang="ca-ES" sz="2000" b="1" dirty="0"/>
              <a:t>(</a:t>
            </a:r>
            <a:r>
              <a:rPr lang="ca-ES" sz="2000" dirty="0" err="1"/>
              <a:t>self</a:t>
            </a:r>
            <a:r>
              <a:rPr lang="ca-ES" sz="2000" b="1" dirty="0" err="1"/>
              <a:t>.</a:t>
            </a:r>
            <a:r>
              <a:rPr lang="ca-ES" sz="2000" dirty="0" err="1"/>
              <a:t>owned</a:t>
            </a:r>
            <a:r>
              <a:rPr lang="ca-ES" sz="2000" b="1" dirty="0"/>
              <a:t>)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37695" y="4933617"/>
            <a:ext cx="82686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dirty="0" smtClean="0">
                <a:latin typeface="+mn-lt"/>
              </a:rPr>
              <a:t>¬</a:t>
            </a:r>
            <a:r>
              <a:rPr lang="ca-ES" sz="2000" dirty="0" err="1" smtClean="0">
                <a:latin typeface="+mn-lt"/>
              </a:rPr>
              <a:t>Owner</a:t>
            </a:r>
            <a:r>
              <a:rPr lang="ca-ES" sz="2000" dirty="0" smtClean="0">
                <a:latin typeface="+mn-lt"/>
              </a:rPr>
              <a:t>(u, g) </a:t>
            </a:r>
            <a:r>
              <a:rPr lang="ca-ES" sz="2000" dirty="0" smtClean="0">
                <a:latin typeface="Cambria"/>
              </a:rPr>
              <a:t>∧</a:t>
            </a:r>
            <a:r>
              <a:rPr lang="ca-ES" sz="2000" dirty="0" smtClean="0">
                <a:latin typeface="+mn-lt"/>
              </a:rPr>
              <a:t>   </a:t>
            </a:r>
            <a:r>
              <a:rPr lang="ca-ES" sz="2000" dirty="0" err="1" smtClean="0">
                <a:latin typeface="+mn-lt"/>
              </a:rPr>
              <a:t>ins_Owner</a:t>
            </a:r>
            <a:r>
              <a:rPr lang="ca-ES" sz="2000" dirty="0" smtClean="0">
                <a:latin typeface="+mn-lt"/>
              </a:rPr>
              <a:t>(u, g) </a:t>
            </a:r>
            <a:r>
              <a:rPr lang="ca-ES" sz="2000" dirty="0">
                <a:latin typeface="Cambria"/>
              </a:rPr>
              <a:t>∧ </a:t>
            </a:r>
            <a:r>
              <a:rPr lang="ca-ES" sz="2000" dirty="0" smtClean="0">
                <a:latin typeface="+mn-lt"/>
              </a:rPr>
              <a:t>¬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</a:t>
            </a:r>
            <a:r>
              <a:rPr lang="ca-ES" sz="2000" dirty="0" smtClean="0">
                <a:latin typeface="+mn-lt"/>
              </a:rPr>
              <a:t>) </a:t>
            </a:r>
            <a:r>
              <a:rPr lang="ca-ES" sz="2000" dirty="0">
                <a:latin typeface="Cambria"/>
              </a:rPr>
              <a:t>∧</a:t>
            </a:r>
            <a:r>
              <a:rPr lang="ca-ES" sz="2000" dirty="0" smtClean="0">
                <a:latin typeface="+mn-lt"/>
              </a:rPr>
              <a:t> ¬</a:t>
            </a:r>
            <a:r>
              <a:rPr lang="ca-ES" sz="2000" dirty="0" err="1" smtClean="0">
                <a:latin typeface="+mn-lt"/>
              </a:rPr>
              <a:t>ins_Member</a:t>
            </a:r>
            <a:r>
              <a:rPr lang="ca-ES" sz="2000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u,g</a:t>
            </a:r>
            <a:r>
              <a:rPr lang="ca-ES" sz="2000" dirty="0" smtClean="0">
                <a:latin typeface="+mn-lt"/>
              </a:rPr>
              <a:t>) </a:t>
            </a:r>
            <a:r>
              <a:rPr lang="ca-ES" sz="2000" dirty="0" smtClean="0"/>
              <a:t>→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⏊</a:t>
            </a:r>
          </a:p>
          <a:p>
            <a:r>
              <a:rPr lang="ca-ES" sz="2000" dirty="0">
                <a:latin typeface="+mn-lt"/>
              </a:rPr>
              <a:t>¬</a:t>
            </a:r>
            <a:r>
              <a:rPr lang="ca-ES" sz="2000" dirty="0" err="1">
                <a:latin typeface="+mn-lt"/>
              </a:rPr>
              <a:t>Owner</a:t>
            </a:r>
            <a:r>
              <a:rPr lang="ca-ES" sz="2000" dirty="0">
                <a:latin typeface="+mn-lt"/>
              </a:rPr>
              <a:t>(u, g) ∧ </a:t>
            </a:r>
            <a:r>
              <a:rPr lang="ca-ES" sz="2000" dirty="0" smtClean="0">
                <a:latin typeface="+mn-lt"/>
              </a:rPr>
              <a:t>  </a:t>
            </a:r>
            <a:r>
              <a:rPr lang="ca-ES" sz="2000" dirty="0" err="1" smtClean="0">
                <a:latin typeface="+mn-lt"/>
              </a:rPr>
              <a:t>ins_Owner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g) ∧ </a:t>
            </a:r>
            <a:r>
              <a:rPr lang="ca-ES" sz="2000" dirty="0" smtClean="0">
                <a:latin typeface="+mn-lt"/>
              </a:rPr>
              <a:t>  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g) ∧ </a:t>
            </a:r>
            <a:r>
              <a:rPr lang="ca-ES" sz="2000" dirty="0" smtClean="0">
                <a:latin typeface="+mn-lt"/>
              </a:rPr>
              <a:t>  </a:t>
            </a:r>
            <a:r>
              <a:rPr lang="ca-ES" sz="2000" dirty="0" err="1" smtClean="0">
                <a:latin typeface="+mn-lt"/>
              </a:rPr>
              <a:t>del_Member</a:t>
            </a:r>
            <a:r>
              <a:rPr lang="ca-ES" sz="2000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u,g</a:t>
            </a:r>
            <a:r>
              <a:rPr lang="ca-ES" sz="2000" dirty="0">
                <a:latin typeface="+mn-lt"/>
              </a:rPr>
              <a:t>) </a:t>
            </a:r>
            <a:r>
              <a:rPr lang="ca-ES" sz="2000" dirty="0" smtClean="0"/>
              <a:t>→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⏊</a:t>
            </a:r>
            <a:endParaRPr lang="ca-ES" sz="2000" dirty="0"/>
          </a:p>
          <a:p>
            <a:r>
              <a:rPr lang="ca-ES" sz="2000" dirty="0" smtClean="0">
                <a:latin typeface="+mn-lt"/>
              </a:rPr>
              <a:t>  </a:t>
            </a:r>
            <a:r>
              <a:rPr lang="ca-ES" sz="2000" dirty="0" err="1" smtClean="0">
                <a:latin typeface="+mn-lt"/>
              </a:rPr>
              <a:t>Owner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g) ∧ </a:t>
            </a:r>
            <a:r>
              <a:rPr lang="ca-ES" sz="2000" dirty="0" smtClean="0">
                <a:latin typeface="+mn-lt"/>
              </a:rPr>
              <a:t>¬</a:t>
            </a:r>
            <a:r>
              <a:rPr lang="ca-ES" sz="2000" dirty="0" err="1" smtClean="0">
                <a:latin typeface="+mn-lt"/>
              </a:rPr>
              <a:t>del_Owner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g) ∧ </a:t>
            </a:r>
            <a:r>
              <a:rPr lang="ca-ES" sz="2000" dirty="0" smtClean="0">
                <a:latin typeface="+mn-lt"/>
              </a:rPr>
              <a:t>  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g) ∧ </a:t>
            </a:r>
            <a:r>
              <a:rPr lang="ca-ES" sz="2000" dirty="0" smtClean="0">
                <a:latin typeface="+mn-lt"/>
              </a:rPr>
              <a:t>  </a:t>
            </a:r>
            <a:r>
              <a:rPr lang="ca-ES" sz="2000" dirty="0" err="1" smtClean="0">
                <a:latin typeface="+mn-lt"/>
              </a:rPr>
              <a:t>del_Member</a:t>
            </a:r>
            <a:r>
              <a:rPr lang="ca-ES" sz="2000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u,g</a:t>
            </a:r>
            <a:r>
              <a:rPr lang="ca-ES" sz="2000" dirty="0">
                <a:latin typeface="+mn-lt"/>
              </a:rPr>
              <a:t>) </a:t>
            </a:r>
            <a:r>
              <a:rPr lang="ca-ES" sz="2000" dirty="0" smtClean="0"/>
              <a:t>→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⏊</a:t>
            </a:r>
            <a:endParaRPr lang="ca-ES" sz="2000" dirty="0"/>
          </a:p>
        </p:txBody>
      </p:sp>
      <p:sp>
        <p:nvSpPr>
          <p:cNvPr id="4" name="3 Flecha abajo"/>
          <p:cNvSpPr/>
          <p:nvPr/>
        </p:nvSpPr>
        <p:spPr>
          <a:xfrm>
            <a:off x="4356100" y="4005064"/>
            <a:ext cx="431800" cy="640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314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uiExpand="1" build="p"/>
      <p:bldP spid="20" grpId="1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196752"/>
            <a:ext cx="4580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Translate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EDCs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into</a:t>
            </a:r>
            <a:r>
              <a:rPr lang="ca-ES" sz="3600" dirty="0" smtClean="0">
                <a:latin typeface="+mj-lt"/>
              </a:rPr>
              <a:t> SQL</a:t>
            </a:r>
            <a:endParaRPr lang="ca-ES" sz="3600" dirty="0"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55576" y="1844824"/>
            <a:ext cx="6796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smtClean="0">
                <a:latin typeface="+mj-lt"/>
              </a:rPr>
              <a:t>Idea: </a:t>
            </a:r>
            <a:r>
              <a:rPr lang="ca-ES" sz="2800" dirty="0" err="1" smtClean="0">
                <a:latin typeface="+mj-lt"/>
              </a:rPr>
              <a:t>Join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columns</a:t>
            </a:r>
            <a:r>
              <a:rPr lang="ca-ES" sz="2800" dirty="0" smtClean="0">
                <a:latin typeface="+mj-lt"/>
              </a:rPr>
              <a:t> of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bound</a:t>
            </a:r>
            <a:r>
              <a:rPr lang="ca-ES" sz="2800" dirty="0" smtClean="0">
                <a:latin typeface="+mj-lt"/>
              </a:rPr>
              <a:t> variables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37695" y="2452826"/>
            <a:ext cx="7893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dirty="0" err="1" smtClean="0">
                <a:latin typeface="+mn-lt"/>
              </a:rPr>
              <a:t>ins_Owner</a:t>
            </a:r>
            <a:r>
              <a:rPr lang="ca-ES" sz="2000" dirty="0" smtClean="0">
                <a:latin typeface="+mn-lt"/>
              </a:rPr>
              <a:t>(u, g</a:t>
            </a:r>
            <a:r>
              <a:rPr lang="ca-ES" sz="2000" dirty="0">
                <a:latin typeface="+mn-lt"/>
              </a:rPr>
              <a:t>) ∧ ¬</a:t>
            </a:r>
            <a:r>
              <a:rPr lang="ca-ES" sz="2000" dirty="0" err="1">
                <a:latin typeface="+mn-lt"/>
              </a:rPr>
              <a:t>Owner</a:t>
            </a:r>
            <a:r>
              <a:rPr lang="ca-ES" sz="2000" dirty="0">
                <a:latin typeface="+mn-lt"/>
              </a:rPr>
              <a:t>(u, g) </a:t>
            </a:r>
            <a:r>
              <a:rPr lang="ca-ES" sz="2000" dirty="0">
                <a:latin typeface="Cambria"/>
              </a:rPr>
              <a:t>∧ 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(u</a:t>
            </a:r>
            <a:r>
              <a:rPr lang="ca-ES" sz="2000" dirty="0">
                <a:latin typeface="+mn-lt"/>
              </a:rPr>
              <a:t>, g</a:t>
            </a:r>
            <a:r>
              <a:rPr lang="ca-ES" sz="2000" dirty="0" smtClean="0">
                <a:latin typeface="+mn-lt"/>
              </a:rPr>
              <a:t>) </a:t>
            </a:r>
            <a:r>
              <a:rPr lang="ca-ES" sz="2000" dirty="0">
                <a:latin typeface="Cambria"/>
              </a:rPr>
              <a:t>∧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del_Member</a:t>
            </a:r>
            <a:r>
              <a:rPr lang="ca-ES" sz="2000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u,g</a:t>
            </a:r>
            <a:r>
              <a:rPr lang="ca-ES" sz="2000" dirty="0" smtClean="0">
                <a:latin typeface="+mn-lt"/>
              </a:rPr>
              <a:t>) </a:t>
            </a:r>
            <a:r>
              <a:rPr lang="ca-ES" sz="2000" dirty="0" smtClean="0"/>
              <a:t>→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⏊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4356100" y="3068960"/>
            <a:ext cx="431800" cy="640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9 CuadroTexto"/>
          <p:cNvSpPr txBox="1"/>
          <p:nvPr/>
        </p:nvSpPr>
        <p:spPr>
          <a:xfrm>
            <a:off x="1898488" y="3789040"/>
            <a:ext cx="47940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 smtClean="0">
                <a:latin typeface="+mn-lt"/>
              </a:rPr>
              <a:t>SELECT </a:t>
            </a:r>
            <a:r>
              <a:rPr lang="ca-ES" sz="2000" dirty="0" smtClean="0">
                <a:latin typeface="+mn-lt"/>
              </a:rPr>
              <a:t>*</a:t>
            </a:r>
          </a:p>
          <a:p>
            <a:r>
              <a:rPr lang="ca-ES" sz="2000" b="1" dirty="0" smtClean="0">
                <a:latin typeface="+mn-lt"/>
              </a:rPr>
              <a:t>FROM </a:t>
            </a:r>
            <a:r>
              <a:rPr lang="ca-ES" sz="2000" dirty="0" err="1" smtClean="0">
                <a:latin typeface="+mn-lt"/>
              </a:rPr>
              <a:t>ins_Owner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b="1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ANTI 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Owner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r>
              <a:rPr lang="ca-ES" sz="2000" b="1" dirty="0" smtClean="0">
                <a:latin typeface="+mn-lt"/>
              </a:rPr>
              <a:t>	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del_Member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2852936"/>
            <a:ext cx="15841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411760" y="2852936"/>
            <a:ext cx="13681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067944" y="2852936"/>
            <a:ext cx="13681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724128" y="2852936"/>
            <a:ext cx="18283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7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 animBg="1"/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98488" y="3789040"/>
            <a:ext cx="47940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 smtClean="0">
                <a:latin typeface="+mn-lt"/>
              </a:rPr>
              <a:t>SELECT </a:t>
            </a:r>
            <a:r>
              <a:rPr lang="ca-ES" sz="2000" dirty="0" smtClean="0">
                <a:latin typeface="+mn-lt"/>
              </a:rPr>
              <a:t>*</a:t>
            </a:r>
          </a:p>
          <a:p>
            <a:r>
              <a:rPr lang="ca-ES" sz="2000" b="1" dirty="0" smtClean="0">
                <a:latin typeface="+mn-lt"/>
              </a:rPr>
              <a:t>FROM </a:t>
            </a:r>
            <a:r>
              <a:rPr lang="ca-ES" sz="2000" dirty="0" err="1" smtClean="0">
                <a:latin typeface="+mn-lt"/>
              </a:rPr>
              <a:t>ins_Owner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b="1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ANTI 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Owner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r>
              <a:rPr lang="ca-ES" sz="2000" b="1" dirty="0" smtClean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del</a:t>
            </a:r>
            <a:r>
              <a:rPr lang="ca-ES" sz="2000" dirty="0" err="1" smtClean="0">
                <a:latin typeface="+mn-lt"/>
              </a:rPr>
              <a:t>_Member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39552" y="1196752"/>
            <a:ext cx="4580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Translate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EDCs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into</a:t>
            </a:r>
            <a:r>
              <a:rPr lang="ca-ES" sz="3600" dirty="0" smtClean="0">
                <a:latin typeface="+mj-lt"/>
              </a:rPr>
              <a:t> SQL</a:t>
            </a:r>
            <a:endParaRPr lang="ca-E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963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8.33333E-7 -0.25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98488" y="2027202"/>
            <a:ext cx="47940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 smtClean="0">
                <a:latin typeface="+mn-lt"/>
              </a:rPr>
              <a:t>SELECT </a:t>
            </a:r>
            <a:r>
              <a:rPr lang="ca-ES" sz="2000" dirty="0" smtClean="0">
                <a:latin typeface="+mn-lt"/>
              </a:rPr>
              <a:t>*</a:t>
            </a:r>
          </a:p>
          <a:p>
            <a:r>
              <a:rPr lang="ca-ES" sz="2000" b="1" dirty="0" smtClean="0">
                <a:latin typeface="+mn-lt"/>
              </a:rPr>
              <a:t>FROM </a:t>
            </a:r>
            <a:r>
              <a:rPr lang="ca-ES" sz="2000" dirty="0" err="1" smtClean="0">
                <a:latin typeface="+mn-lt"/>
              </a:rPr>
              <a:t>ins_Owner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b="1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ANTI 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Owner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r>
              <a:rPr lang="ca-ES" sz="2000" b="1" dirty="0" smtClean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del_Member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b="1" dirty="0" smtClean="0">
                <a:latin typeface="+mn-lt"/>
              </a:rPr>
              <a:t>,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4890" y="3717032"/>
            <a:ext cx="7474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translation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never</a:t>
            </a:r>
            <a:r>
              <a:rPr lang="ca-ES" sz="2800" dirty="0" smtClean="0">
                <a:latin typeface="+mj-lt"/>
              </a:rPr>
              <a:t> uses </a:t>
            </a:r>
            <a:r>
              <a:rPr lang="ca-ES" sz="2800" dirty="0" err="1" smtClean="0">
                <a:latin typeface="+mj-lt"/>
              </a:rPr>
              <a:t>subqueries</a:t>
            </a:r>
            <a:endParaRPr lang="ca-ES" sz="2800" dirty="0" smtClean="0">
              <a:latin typeface="+mj-lt"/>
            </a:endParaRPr>
          </a:p>
          <a:p>
            <a:pPr algn="ctr"/>
            <a:r>
              <a:rPr lang="ca-ES" sz="2800" dirty="0" smtClean="0">
                <a:latin typeface="+mj-lt"/>
              </a:rPr>
              <a:t>DBMS </a:t>
            </a:r>
            <a:r>
              <a:rPr lang="ca-ES" sz="2800" dirty="0" err="1" smtClean="0">
                <a:latin typeface="+mj-lt"/>
              </a:rPr>
              <a:t>query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planners</a:t>
            </a:r>
            <a:r>
              <a:rPr lang="ca-ES" sz="2800" dirty="0" smtClean="0">
                <a:latin typeface="+mj-lt"/>
              </a:rPr>
              <a:t> can </a:t>
            </a:r>
            <a:r>
              <a:rPr lang="ca-ES" sz="2800" dirty="0" err="1" smtClean="0">
                <a:latin typeface="+mj-lt"/>
              </a:rPr>
              <a:t>fully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optimize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query</a:t>
            </a:r>
            <a:endParaRPr lang="ca-ES" sz="2800" dirty="0">
              <a:latin typeface="+mj-lt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395536" y="4869160"/>
            <a:ext cx="2389462" cy="1656184"/>
            <a:chOff x="6431010" y="2492896"/>
            <a:chExt cx="2389462" cy="1656184"/>
          </a:xfrm>
        </p:grpSpPr>
        <p:grpSp>
          <p:nvGrpSpPr>
            <p:cNvPr id="13" name="12 Grupo"/>
            <p:cNvGrpSpPr/>
            <p:nvPr/>
          </p:nvGrpSpPr>
          <p:grpSpPr>
            <a:xfrm>
              <a:off x="6431010" y="2492896"/>
              <a:ext cx="2389462" cy="1174789"/>
              <a:chOff x="4990850" y="3684751"/>
              <a:chExt cx="2389462" cy="1174789"/>
            </a:xfrm>
          </p:grpSpPr>
          <p:pic>
            <p:nvPicPr>
              <p:cNvPr id="16" name="Picture 4" descr="http://sawvideo.com/sites/sawvideo/files/uploads/smartphone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21719" r="7937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89565">
                <a:off x="4990850" y="3844981"/>
                <a:ext cx="1014558" cy="10145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16 Llamada ovalada"/>
              <p:cNvSpPr/>
              <p:nvPr/>
            </p:nvSpPr>
            <p:spPr>
              <a:xfrm>
                <a:off x="5849983" y="3684751"/>
                <a:ext cx="1530329" cy="676031"/>
              </a:xfrm>
              <a:prstGeom prst="wedgeEllipseCallout">
                <a:avLst>
                  <a:gd name="adj1" fmla="val -45205"/>
                  <a:gd name="adj2" fmla="val 5182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a-ES" b="1" dirty="0" err="1" smtClean="0"/>
                  <a:t>Hello</a:t>
                </a:r>
                <a:r>
                  <a:rPr lang="ca-ES" b="1" dirty="0" smtClean="0"/>
                  <a:t>!</a:t>
                </a:r>
                <a:endParaRPr lang="ca-ES" b="1" dirty="0"/>
              </a:p>
            </p:txBody>
          </p:sp>
        </p:grpSp>
        <p:sp>
          <p:nvSpPr>
            <p:cNvPr id="14" name="13 CuadroTexto"/>
            <p:cNvSpPr txBox="1"/>
            <p:nvPr/>
          </p:nvSpPr>
          <p:spPr>
            <a:xfrm>
              <a:off x="6694692" y="3748970"/>
              <a:ext cx="1665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a-ES" sz="2000" b="1" dirty="0" smtClean="0">
                  <a:latin typeface="+mn-lt"/>
                </a:rPr>
                <a:t>New </a:t>
              </a:r>
              <a:r>
                <a:rPr lang="ca-ES" sz="2000" b="1" dirty="0" err="1" smtClean="0">
                  <a:latin typeface="+mn-lt"/>
                </a:rPr>
                <a:t>Message</a:t>
              </a:r>
              <a:endParaRPr lang="ca-ES" sz="2000" b="1" dirty="0" smtClean="0">
                <a:latin typeface="+mn-lt"/>
              </a:endParaRPr>
            </a:p>
          </p:txBody>
        </p:sp>
      </p:grpSp>
      <p:sp>
        <p:nvSpPr>
          <p:cNvPr id="4" name="3 Rectángulo"/>
          <p:cNvSpPr/>
          <p:nvPr/>
        </p:nvSpPr>
        <p:spPr>
          <a:xfrm>
            <a:off x="3563888" y="5435932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dirty="0" smtClean="0"/>
              <a:t>|| </a:t>
            </a:r>
            <a:r>
              <a:rPr lang="ca-ES" b="1" dirty="0" err="1" smtClean="0"/>
              <a:t>ins_Owner</a:t>
            </a:r>
            <a:r>
              <a:rPr lang="ca-ES" b="1" dirty="0" smtClean="0"/>
              <a:t> || = 0</a:t>
            </a:r>
            <a:endParaRPr lang="ca-ES" b="1" dirty="0"/>
          </a:p>
        </p:txBody>
      </p:sp>
      <p:sp>
        <p:nvSpPr>
          <p:cNvPr id="5" name="4 Flecha derecha"/>
          <p:cNvSpPr/>
          <p:nvPr/>
        </p:nvSpPr>
        <p:spPr>
          <a:xfrm>
            <a:off x="2915816" y="5435932"/>
            <a:ext cx="5030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8" name="17 Flecha derecha"/>
          <p:cNvSpPr/>
          <p:nvPr/>
        </p:nvSpPr>
        <p:spPr>
          <a:xfrm>
            <a:off x="5797159" y="5441975"/>
            <a:ext cx="5030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" name="18 Rectángulo"/>
          <p:cNvSpPr/>
          <p:nvPr/>
        </p:nvSpPr>
        <p:spPr>
          <a:xfrm>
            <a:off x="6516216" y="5180999"/>
            <a:ext cx="244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 err="1" smtClean="0"/>
              <a:t>Query</a:t>
            </a:r>
            <a:r>
              <a:rPr lang="ca-ES" b="1" dirty="0" smtClean="0"/>
              <a:t> </a:t>
            </a:r>
            <a:r>
              <a:rPr lang="ca-ES" b="1" dirty="0" err="1" smtClean="0"/>
              <a:t>returns</a:t>
            </a:r>
            <a:endParaRPr lang="ca-ES" b="1" dirty="0" smtClean="0"/>
          </a:p>
          <a:p>
            <a:pPr algn="ctr"/>
            <a:r>
              <a:rPr lang="ca-ES" b="1" dirty="0" err="1" smtClean="0"/>
              <a:t>empty</a:t>
            </a:r>
            <a:r>
              <a:rPr lang="ca-ES" b="1" dirty="0" smtClean="0"/>
              <a:t> set </a:t>
            </a:r>
            <a:r>
              <a:rPr lang="ca-ES" b="1" dirty="0" err="1" smtClean="0"/>
              <a:t>practically</a:t>
            </a:r>
            <a:endParaRPr lang="ca-ES" b="1" dirty="0" smtClean="0"/>
          </a:p>
          <a:p>
            <a:pPr algn="ctr"/>
            <a:r>
              <a:rPr lang="ca-ES" b="1" dirty="0" smtClean="0"/>
              <a:t>in constant </a:t>
            </a:r>
            <a:r>
              <a:rPr lang="ca-ES" b="1" dirty="0" err="1" smtClean="0"/>
              <a:t>time</a:t>
            </a:r>
            <a:endParaRPr lang="ca-ES" b="1" dirty="0" smtClean="0"/>
          </a:p>
        </p:txBody>
      </p:sp>
      <p:sp>
        <p:nvSpPr>
          <p:cNvPr id="20" name="19 CuadroTexto"/>
          <p:cNvSpPr txBox="1"/>
          <p:nvPr/>
        </p:nvSpPr>
        <p:spPr>
          <a:xfrm>
            <a:off x="5508104" y="910461"/>
            <a:ext cx="355244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a-ES" b="1" dirty="0">
                <a:latin typeface="+mn-lt"/>
              </a:rPr>
              <a:t>c</a:t>
            </a:r>
            <a:r>
              <a:rPr lang="ca-ES" b="1" dirty="0" smtClean="0">
                <a:latin typeface="+mn-lt"/>
              </a:rPr>
              <a:t>ontext</a:t>
            </a:r>
            <a:r>
              <a:rPr lang="ca-ES" dirty="0" smtClean="0">
                <a:latin typeface="+mn-lt"/>
              </a:rPr>
              <a:t> </a:t>
            </a:r>
            <a:r>
              <a:rPr lang="ca-ES" dirty="0" err="1" smtClean="0">
                <a:latin typeface="+mn-lt"/>
              </a:rPr>
              <a:t>User</a:t>
            </a:r>
            <a:r>
              <a:rPr lang="ca-ES" dirty="0" smtClean="0">
                <a:latin typeface="+mn-lt"/>
              </a:rPr>
              <a:t> </a:t>
            </a:r>
            <a:r>
              <a:rPr lang="ca-ES" b="1" dirty="0" err="1" smtClean="0">
                <a:latin typeface="+mn-lt"/>
              </a:rPr>
              <a:t>inv</a:t>
            </a:r>
            <a:r>
              <a:rPr lang="ca-ES" b="1" dirty="0" smtClean="0">
                <a:latin typeface="+mn-lt"/>
              </a:rPr>
              <a:t> </a:t>
            </a:r>
            <a:r>
              <a:rPr lang="ca-ES" dirty="0" err="1" smtClean="0">
                <a:latin typeface="+mn-lt"/>
              </a:rPr>
              <a:t>MemberOfOwned</a:t>
            </a:r>
            <a:r>
              <a:rPr lang="ca-ES" dirty="0" smtClean="0">
                <a:latin typeface="+mn-lt"/>
              </a:rPr>
              <a:t>:</a:t>
            </a:r>
          </a:p>
          <a:p>
            <a:r>
              <a:rPr lang="ca-ES" b="1" dirty="0" err="1" smtClean="0">
                <a:latin typeface="+mn-lt"/>
              </a:rPr>
              <a:t>self.</a:t>
            </a:r>
            <a:r>
              <a:rPr lang="ca-ES" dirty="0" err="1" smtClean="0">
                <a:latin typeface="+mn-lt"/>
              </a:rPr>
              <a:t>group</a:t>
            </a:r>
            <a:r>
              <a:rPr lang="ca-ES" b="1" dirty="0" smtClean="0">
                <a:latin typeface="+mn-lt"/>
              </a:rPr>
              <a:t>-&gt;</a:t>
            </a:r>
            <a:r>
              <a:rPr lang="ca-ES" b="1" dirty="0" err="1" smtClean="0">
                <a:latin typeface="+mn-lt"/>
              </a:rPr>
              <a:t>includesAll</a:t>
            </a:r>
            <a:r>
              <a:rPr lang="ca-ES" b="1" dirty="0" smtClean="0">
                <a:latin typeface="+mn-lt"/>
              </a:rPr>
              <a:t>(</a:t>
            </a:r>
            <a:r>
              <a:rPr lang="ca-ES" dirty="0" err="1" smtClean="0">
                <a:latin typeface="+mn-lt"/>
              </a:rPr>
              <a:t>self</a:t>
            </a:r>
            <a:r>
              <a:rPr lang="ca-ES" b="1" dirty="0" err="1" smtClean="0">
                <a:latin typeface="+mn-lt"/>
              </a:rPr>
              <a:t>.</a:t>
            </a:r>
            <a:r>
              <a:rPr lang="ca-ES" dirty="0" err="1" smtClean="0">
                <a:latin typeface="+mn-lt"/>
              </a:rPr>
              <a:t>owned</a:t>
            </a:r>
            <a:r>
              <a:rPr lang="ca-ES" b="1" dirty="0" smtClean="0">
                <a:latin typeface="+mn-lt"/>
              </a:rPr>
              <a:t>)</a:t>
            </a:r>
            <a:endParaRPr lang="ca-ES" b="1" dirty="0">
              <a:latin typeface="+mn-lt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39552" y="1196752"/>
            <a:ext cx="4580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Translate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EDCs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into</a:t>
            </a:r>
            <a:r>
              <a:rPr lang="ca-ES" sz="3600" dirty="0" smtClean="0">
                <a:latin typeface="+mj-lt"/>
              </a:rPr>
              <a:t> SQL</a:t>
            </a:r>
            <a:endParaRPr lang="ca-E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951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 animBg="1"/>
      <p:bldP spid="19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98488" y="2027202"/>
            <a:ext cx="54952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 smtClean="0">
                <a:latin typeface="+mn-lt"/>
              </a:rPr>
              <a:t>SELECT </a:t>
            </a:r>
            <a:r>
              <a:rPr lang="ca-ES" sz="2000" dirty="0" smtClean="0">
                <a:latin typeface="+mn-lt"/>
              </a:rPr>
              <a:t>*</a:t>
            </a:r>
          </a:p>
          <a:p>
            <a:r>
              <a:rPr lang="ca-ES" sz="2000" b="1" dirty="0" smtClean="0">
                <a:latin typeface="+mn-lt"/>
              </a:rPr>
              <a:t>FROM </a:t>
            </a:r>
            <a:r>
              <a:rPr lang="ca-ES" sz="2000" dirty="0" smtClean="0">
                <a:latin typeface="+mn-lt"/>
              </a:rPr>
              <a:t>Group</a:t>
            </a:r>
          </a:p>
          <a:p>
            <a:r>
              <a:rPr lang="ca-ES" sz="2000" b="1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ANTI 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del_Group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r>
              <a:rPr lang="ca-ES" sz="2000" b="1" dirty="0" smtClean="0">
                <a:latin typeface="+mn-lt"/>
              </a:rPr>
              <a:t>	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ins_SendsTo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ON (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  <a:r>
              <a:rPr lang="ca-ES" sz="2000" dirty="0" smtClean="0">
                <a:latin typeface="+mn-lt"/>
              </a:rPr>
              <a:t> </a:t>
            </a:r>
          </a:p>
          <a:p>
            <a:r>
              <a:rPr lang="ca-ES" sz="2000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ANTI JOIN </a:t>
            </a:r>
            <a:r>
              <a:rPr lang="ca-ES" sz="2000" dirty="0" err="1" smtClean="0">
                <a:latin typeface="+mn-lt"/>
              </a:rPr>
              <a:t>SendsTo</a:t>
            </a:r>
            <a:r>
              <a:rPr lang="ca-ES" sz="2000" b="1" dirty="0" smtClean="0">
                <a:latin typeface="+mn-lt"/>
              </a:rPr>
              <a:t> ON (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r>
              <a:rPr lang="ca-ES" sz="2000" b="1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JOIN </a:t>
            </a:r>
            <a:r>
              <a:rPr lang="ca-ES" sz="2000" dirty="0" err="1" smtClean="0">
                <a:latin typeface="+mn-lt"/>
              </a:rPr>
              <a:t>ins_Message</a:t>
            </a:r>
            <a:r>
              <a:rPr lang="ca-ES" sz="2000" b="1" dirty="0" smtClean="0">
                <a:latin typeface="+mn-lt"/>
              </a:rPr>
              <a:t> ON (</a:t>
            </a:r>
            <a:r>
              <a:rPr lang="ca-ES" sz="2000" dirty="0" err="1" smtClean="0">
                <a:latin typeface="+mn-lt"/>
              </a:rPr>
              <a:t>message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r>
              <a:rPr lang="ca-ES" sz="2000" b="1" dirty="0">
                <a:latin typeface="+mn-lt"/>
              </a:rPr>
              <a:t>	</a:t>
            </a:r>
            <a:r>
              <a:rPr lang="ca-ES" sz="2000" b="1" dirty="0" smtClean="0">
                <a:latin typeface="+mn-lt"/>
              </a:rPr>
              <a:t>ANTI JOIN </a:t>
            </a:r>
            <a:r>
              <a:rPr lang="ca-ES" sz="2000" dirty="0" err="1" smtClean="0">
                <a:latin typeface="+mn-lt"/>
              </a:rPr>
              <a:t>Message</a:t>
            </a:r>
            <a:r>
              <a:rPr lang="ca-ES" sz="2000" b="1" dirty="0" smtClean="0">
                <a:latin typeface="+mn-lt"/>
              </a:rPr>
              <a:t> ON (</a:t>
            </a:r>
            <a:r>
              <a:rPr lang="ca-ES" sz="2000" dirty="0" err="1" smtClean="0">
                <a:latin typeface="+mn-lt"/>
              </a:rPr>
              <a:t>message</a:t>
            </a:r>
            <a:r>
              <a:rPr lang="ca-ES" sz="2000" b="1" dirty="0" smtClean="0">
                <a:latin typeface="+mn-lt"/>
              </a:rPr>
              <a:t>)</a:t>
            </a:r>
          </a:p>
          <a:p>
            <a:pPr>
              <a:tabLst>
                <a:tab pos="84138" algn="l"/>
              </a:tabLst>
            </a:pPr>
            <a:r>
              <a:rPr lang="ca-ES" sz="2000" b="1" dirty="0" smtClean="0">
                <a:latin typeface="+mn-lt"/>
              </a:rPr>
              <a:t>WHERE </a:t>
            </a:r>
            <a:r>
              <a:rPr lang="ca-ES" sz="2000" dirty="0" err="1" smtClean="0">
                <a:latin typeface="+mn-lt"/>
              </a:rPr>
              <a:t>Group.creationT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&gt;=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ins_Message.creationT</a:t>
            </a:r>
            <a:endParaRPr lang="ca-ES" sz="2000" b="1" dirty="0" smtClean="0">
              <a:latin typeface="+mn-lt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395536" y="4869160"/>
            <a:ext cx="2389462" cy="1656184"/>
            <a:chOff x="6431010" y="2492896"/>
            <a:chExt cx="2389462" cy="1656184"/>
          </a:xfrm>
        </p:grpSpPr>
        <p:grpSp>
          <p:nvGrpSpPr>
            <p:cNvPr id="13" name="12 Grupo"/>
            <p:cNvGrpSpPr/>
            <p:nvPr/>
          </p:nvGrpSpPr>
          <p:grpSpPr>
            <a:xfrm>
              <a:off x="6431010" y="2492896"/>
              <a:ext cx="2389462" cy="1174789"/>
              <a:chOff x="4990850" y="3684751"/>
              <a:chExt cx="2389462" cy="1174789"/>
            </a:xfrm>
          </p:grpSpPr>
          <p:pic>
            <p:nvPicPr>
              <p:cNvPr id="16" name="Picture 4" descr="http://sawvideo.com/sites/sawvideo/files/uploads/smartphone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21719" r="7937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89565">
                <a:off x="4990850" y="3844981"/>
                <a:ext cx="1014558" cy="10145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16 Llamada ovalada"/>
              <p:cNvSpPr/>
              <p:nvPr/>
            </p:nvSpPr>
            <p:spPr>
              <a:xfrm>
                <a:off x="5849983" y="3684751"/>
                <a:ext cx="1530329" cy="676031"/>
              </a:xfrm>
              <a:prstGeom prst="wedgeEllipseCallout">
                <a:avLst>
                  <a:gd name="adj1" fmla="val -45205"/>
                  <a:gd name="adj2" fmla="val 5182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a-ES" b="1" dirty="0" err="1" smtClean="0"/>
                  <a:t>Hello</a:t>
                </a:r>
                <a:r>
                  <a:rPr lang="ca-ES" b="1" dirty="0" smtClean="0"/>
                  <a:t>!</a:t>
                </a:r>
                <a:endParaRPr lang="ca-ES" b="1" dirty="0"/>
              </a:p>
            </p:txBody>
          </p:sp>
        </p:grpSp>
        <p:sp>
          <p:nvSpPr>
            <p:cNvPr id="14" name="13 CuadroTexto"/>
            <p:cNvSpPr txBox="1"/>
            <p:nvPr/>
          </p:nvSpPr>
          <p:spPr>
            <a:xfrm>
              <a:off x="6694692" y="3748970"/>
              <a:ext cx="1665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a-ES" sz="2000" b="1" dirty="0" smtClean="0">
                  <a:latin typeface="+mn-lt"/>
                </a:rPr>
                <a:t>New </a:t>
              </a:r>
              <a:r>
                <a:rPr lang="ca-ES" sz="2000" b="1" dirty="0" err="1" smtClean="0">
                  <a:latin typeface="+mn-lt"/>
                </a:rPr>
                <a:t>Message</a:t>
              </a:r>
              <a:endParaRPr lang="ca-ES" sz="2000" b="1" dirty="0" smtClean="0">
                <a:latin typeface="+mn-lt"/>
              </a:endParaRPr>
            </a:p>
          </p:txBody>
        </p:sp>
      </p:grpSp>
      <p:sp>
        <p:nvSpPr>
          <p:cNvPr id="4" name="3 Rectángulo"/>
          <p:cNvSpPr/>
          <p:nvPr/>
        </p:nvSpPr>
        <p:spPr>
          <a:xfrm>
            <a:off x="3419872" y="5435932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dirty="0" smtClean="0"/>
              <a:t>|| </a:t>
            </a:r>
            <a:r>
              <a:rPr lang="ca-ES" b="1" dirty="0" err="1" smtClean="0"/>
              <a:t>ins_Message</a:t>
            </a:r>
            <a:r>
              <a:rPr lang="ca-ES" b="1" dirty="0" smtClean="0"/>
              <a:t> || = 1</a:t>
            </a:r>
            <a:endParaRPr lang="ca-ES" b="1" dirty="0"/>
          </a:p>
        </p:txBody>
      </p:sp>
      <p:sp>
        <p:nvSpPr>
          <p:cNvPr id="5" name="4 Flecha derecha"/>
          <p:cNvSpPr/>
          <p:nvPr/>
        </p:nvSpPr>
        <p:spPr>
          <a:xfrm>
            <a:off x="2915816" y="5435932"/>
            <a:ext cx="5030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8" name="17 Flecha derecha"/>
          <p:cNvSpPr/>
          <p:nvPr/>
        </p:nvSpPr>
        <p:spPr>
          <a:xfrm>
            <a:off x="5797159" y="5441975"/>
            <a:ext cx="5030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" name="18 Rectángulo"/>
          <p:cNvSpPr/>
          <p:nvPr/>
        </p:nvSpPr>
        <p:spPr>
          <a:xfrm>
            <a:off x="6444208" y="5180999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 err="1" smtClean="0"/>
              <a:t>Query</a:t>
            </a:r>
            <a:r>
              <a:rPr lang="ca-ES" b="1" dirty="0" smtClean="0"/>
              <a:t> </a:t>
            </a:r>
            <a:r>
              <a:rPr lang="ca-ES" b="1" dirty="0" err="1" smtClean="0"/>
              <a:t>only</a:t>
            </a:r>
            <a:r>
              <a:rPr lang="ca-ES" b="1" dirty="0" smtClean="0"/>
              <a:t> </a:t>
            </a:r>
            <a:r>
              <a:rPr lang="ca-ES" b="1" dirty="0" err="1" smtClean="0"/>
              <a:t>looks</a:t>
            </a:r>
            <a:r>
              <a:rPr lang="ca-ES" b="1" dirty="0" smtClean="0"/>
              <a:t> for data </a:t>
            </a:r>
            <a:r>
              <a:rPr lang="ca-ES" b="1" dirty="0" err="1" smtClean="0"/>
              <a:t>joining</a:t>
            </a:r>
            <a:r>
              <a:rPr lang="ca-ES" b="1" dirty="0" smtClean="0"/>
              <a:t> </a:t>
            </a:r>
            <a:r>
              <a:rPr lang="ca-ES" b="1" dirty="0" err="1" smtClean="0"/>
              <a:t>the</a:t>
            </a:r>
            <a:r>
              <a:rPr lang="ca-ES" b="1" dirty="0" smtClean="0"/>
              <a:t> </a:t>
            </a:r>
            <a:r>
              <a:rPr lang="ca-ES" b="1" dirty="0" err="1" smtClean="0"/>
              <a:t>unique</a:t>
            </a:r>
            <a:r>
              <a:rPr lang="ca-ES" b="1" dirty="0" smtClean="0"/>
              <a:t> </a:t>
            </a:r>
            <a:r>
              <a:rPr lang="ca-ES" b="1" dirty="0" err="1" smtClean="0"/>
              <a:t>new</a:t>
            </a:r>
            <a:r>
              <a:rPr lang="ca-ES" b="1" dirty="0" smtClean="0"/>
              <a:t> </a:t>
            </a:r>
            <a:r>
              <a:rPr lang="ca-ES" b="1" dirty="0" err="1" smtClean="0"/>
              <a:t>message</a:t>
            </a:r>
            <a:endParaRPr lang="ca-ES" b="1" dirty="0" smtClean="0"/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4580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Translate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EDCs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into</a:t>
            </a:r>
            <a:r>
              <a:rPr lang="ca-ES" sz="3600" dirty="0" smtClean="0">
                <a:latin typeface="+mj-lt"/>
              </a:rPr>
              <a:t> SQL</a:t>
            </a:r>
            <a:endParaRPr lang="ca-ES" sz="3600" dirty="0">
              <a:latin typeface="+mj-lt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076056" y="910461"/>
            <a:ext cx="39562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a-ES" b="1" dirty="0">
                <a:latin typeface="+mn-lt"/>
              </a:rPr>
              <a:t>c</a:t>
            </a:r>
            <a:r>
              <a:rPr lang="ca-ES" b="1" dirty="0" smtClean="0">
                <a:latin typeface="+mn-lt"/>
              </a:rPr>
              <a:t>ontext</a:t>
            </a:r>
            <a:r>
              <a:rPr lang="ca-ES" dirty="0" smtClean="0">
                <a:latin typeface="+mn-lt"/>
              </a:rPr>
              <a:t> Group </a:t>
            </a:r>
            <a:r>
              <a:rPr lang="ca-ES" b="1" dirty="0" err="1" smtClean="0">
                <a:latin typeface="+mn-lt"/>
              </a:rPr>
              <a:t>inv</a:t>
            </a:r>
            <a:r>
              <a:rPr lang="ca-ES" b="1" dirty="0" smtClean="0">
                <a:latin typeface="+mn-lt"/>
              </a:rPr>
              <a:t> </a:t>
            </a:r>
            <a:r>
              <a:rPr lang="ca-ES" dirty="0" err="1" smtClean="0">
                <a:latin typeface="+mn-lt"/>
              </a:rPr>
              <a:t>MssgsAfterCreation</a:t>
            </a:r>
            <a:r>
              <a:rPr lang="ca-ES" dirty="0" smtClean="0">
                <a:latin typeface="+mn-lt"/>
              </a:rPr>
              <a:t>:</a:t>
            </a:r>
          </a:p>
          <a:p>
            <a:r>
              <a:rPr lang="ca-ES" b="1" dirty="0" smtClean="0">
                <a:latin typeface="+mn-lt"/>
              </a:rPr>
              <a:t>self.</a:t>
            </a:r>
            <a:r>
              <a:rPr lang="ca-ES" dirty="0" smtClean="0">
                <a:latin typeface="+mn-lt"/>
              </a:rPr>
              <a:t>msg</a:t>
            </a:r>
            <a:r>
              <a:rPr lang="ca-ES" b="1" dirty="0" smtClean="0">
                <a:latin typeface="+mn-lt"/>
              </a:rPr>
              <a:t>-&gt;</a:t>
            </a:r>
            <a:r>
              <a:rPr lang="ca-ES" b="1" dirty="0" err="1" smtClean="0">
                <a:latin typeface="+mn-lt"/>
              </a:rPr>
              <a:t>forAll</a:t>
            </a:r>
            <a:r>
              <a:rPr lang="ca-ES" b="1" dirty="0" smtClean="0">
                <a:latin typeface="+mn-lt"/>
              </a:rPr>
              <a:t>(</a:t>
            </a:r>
            <a:r>
              <a:rPr lang="ca-ES" dirty="0" smtClean="0">
                <a:latin typeface="+mn-lt"/>
              </a:rPr>
              <a:t>e</a:t>
            </a:r>
            <a:r>
              <a:rPr lang="ca-ES" b="1" dirty="0" smtClean="0">
                <a:latin typeface="+mn-lt"/>
              </a:rPr>
              <a:t>| </a:t>
            </a:r>
            <a:r>
              <a:rPr lang="ca-ES" dirty="0" err="1" smtClean="0">
                <a:latin typeface="+mn-lt"/>
              </a:rPr>
              <a:t>e</a:t>
            </a:r>
            <a:r>
              <a:rPr lang="ca-ES" b="1" dirty="0" err="1" smtClean="0">
                <a:latin typeface="+mn-lt"/>
              </a:rPr>
              <a:t>.</a:t>
            </a:r>
            <a:r>
              <a:rPr lang="ca-ES" dirty="0" err="1" smtClean="0">
                <a:latin typeface="+mn-lt"/>
              </a:rPr>
              <a:t>cT</a:t>
            </a:r>
            <a:r>
              <a:rPr lang="ca-ES" b="1" dirty="0" smtClean="0">
                <a:latin typeface="+mn-lt"/>
              </a:rPr>
              <a:t> &gt; </a:t>
            </a:r>
            <a:r>
              <a:rPr lang="ca-ES" dirty="0" err="1" smtClean="0">
                <a:latin typeface="+mn-lt"/>
              </a:rPr>
              <a:t>self</a:t>
            </a:r>
            <a:r>
              <a:rPr lang="ca-ES" b="1" dirty="0" err="1" smtClean="0">
                <a:latin typeface="+mn-lt"/>
              </a:rPr>
              <a:t>.</a:t>
            </a:r>
            <a:r>
              <a:rPr lang="ca-ES" dirty="0" err="1" smtClean="0">
                <a:latin typeface="+mn-lt"/>
              </a:rPr>
              <a:t>cT</a:t>
            </a:r>
            <a:r>
              <a:rPr lang="ca-ES" b="1" dirty="0" smtClean="0">
                <a:latin typeface="+mn-lt"/>
              </a:rPr>
              <a:t>)</a:t>
            </a:r>
            <a:endParaRPr lang="ca-E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43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 animBg="1"/>
      <p:bldP spid="19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0380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027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7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87398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0,60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2,06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17,0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223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03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52180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0,11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0,17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0,51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effectLst/>
                        </a:rPr>
                        <a:t>42,15 s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792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41" name="40 Grupo"/>
          <p:cNvGrpSpPr/>
          <p:nvPr/>
        </p:nvGrpSpPr>
        <p:grpSpPr>
          <a:xfrm>
            <a:off x="539552" y="3795645"/>
            <a:ext cx="1512168" cy="1168710"/>
            <a:chOff x="1331640" y="2473846"/>
            <a:chExt cx="1584176" cy="1168710"/>
          </a:xfrm>
        </p:grpSpPr>
        <p:sp>
          <p:nvSpPr>
            <p:cNvPr id="42" name="41 Rectángulo"/>
            <p:cNvSpPr/>
            <p:nvPr/>
          </p:nvSpPr>
          <p:spPr>
            <a:xfrm>
              <a:off x="1331640" y="2852936"/>
              <a:ext cx="1584176" cy="7896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err="1" smtClean="0"/>
                <a:t>creationT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Group</a:t>
              </a:r>
              <a:endParaRPr lang="en-GB" dirty="0"/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707904" y="3551530"/>
            <a:ext cx="1728192" cy="1412825"/>
            <a:chOff x="1331640" y="2473846"/>
            <a:chExt cx="1584176" cy="1412825"/>
          </a:xfrm>
        </p:grpSpPr>
        <p:sp>
          <p:nvSpPr>
            <p:cNvPr id="45" name="44 Rectángulo"/>
            <p:cNvSpPr/>
            <p:nvPr/>
          </p:nvSpPr>
          <p:spPr>
            <a:xfrm>
              <a:off x="1331640" y="2852935"/>
              <a:ext cx="1584176" cy="10337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smtClean="0"/>
                <a:t>phone: String</a:t>
              </a:r>
            </a:p>
            <a:p>
              <a:r>
                <a:rPr lang="en-GB" sz="1600" dirty="0" smtClean="0"/>
                <a:t>state: String</a:t>
              </a:r>
            </a:p>
            <a:p>
              <a:r>
                <a:rPr lang="en-GB" sz="1600" dirty="0" err="1" smtClean="0"/>
                <a:t>lastConnect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User</a:t>
              </a:r>
              <a:endParaRPr lang="en-GB" dirty="0"/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7092280" y="3795645"/>
            <a:ext cx="1512168" cy="1168710"/>
            <a:chOff x="1331640" y="2473846"/>
            <a:chExt cx="1584176" cy="1168710"/>
          </a:xfrm>
        </p:grpSpPr>
        <p:sp>
          <p:nvSpPr>
            <p:cNvPr id="48" name="47 Rectángulo"/>
            <p:cNvSpPr/>
            <p:nvPr/>
          </p:nvSpPr>
          <p:spPr>
            <a:xfrm>
              <a:off x="1331640" y="2852935"/>
              <a:ext cx="1584176" cy="7896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smtClean="0"/>
                <a:t>body: String</a:t>
              </a:r>
            </a:p>
            <a:p>
              <a:r>
                <a:rPr lang="en-GB" sz="1600" dirty="0" err="1" smtClean="0"/>
                <a:t>creationT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Message</a:t>
              </a:r>
              <a:endParaRPr lang="en-GB" dirty="0"/>
            </a:p>
          </p:txBody>
        </p:sp>
      </p:grpSp>
      <p:cxnSp>
        <p:nvCxnSpPr>
          <p:cNvPr id="51" name="50 Conector recto"/>
          <p:cNvCxnSpPr>
            <a:stCxn id="45" idx="3"/>
          </p:cNvCxnSpPr>
          <p:nvPr/>
        </p:nvCxnSpPr>
        <p:spPr>
          <a:xfrm>
            <a:off x="5436096" y="4447487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2051720" y="4775666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2267744" y="3599838"/>
            <a:ext cx="1031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Member</a:t>
            </a:r>
            <a:endParaRPr lang="ca-ES" sz="2000" dirty="0"/>
          </a:p>
        </p:txBody>
      </p:sp>
      <p:sp>
        <p:nvSpPr>
          <p:cNvPr id="66" name="65 Rectángulo"/>
          <p:cNvSpPr/>
          <p:nvPr/>
        </p:nvSpPr>
        <p:spPr>
          <a:xfrm>
            <a:off x="2472177" y="4375556"/>
            <a:ext cx="864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Owner</a:t>
            </a:r>
            <a:endParaRPr lang="ca-ES" sz="2000" dirty="0"/>
          </a:p>
        </p:txBody>
      </p:sp>
      <p:sp>
        <p:nvSpPr>
          <p:cNvPr id="67" name="66 Rectángulo"/>
          <p:cNvSpPr/>
          <p:nvPr/>
        </p:nvSpPr>
        <p:spPr>
          <a:xfrm>
            <a:off x="5844842" y="3985190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Sends</a:t>
            </a:r>
            <a:endParaRPr lang="ca-ES" sz="2000" dirty="0"/>
          </a:p>
        </p:txBody>
      </p:sp>
      <p:sp>
        <p:nvSpPr>
          <p:cNvPr id="69" name="68 Rectángulo"/>
          <p:cNvSpPr/>
          <p:nvPr/>
        </p:nvSpPr>
        <p:spPr>
          <a:xfrm>
            <a:off x="2051720" y="3983578"/>
            <a:ext cx="7088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group</a:t>
            </a:r>
            <a:endParaRPr lang="ca-ES" dirty="0"/>
          </a:p>
        </p:txBody>
      </p:sp>
      <p:sp>
        <p:nvSpPr>
          <p:cNvPr id="70" name="69 Rectángulo"/>
          <p:cNvSpPr/>
          <p:nvPr/>
        </p:nvSpPr>
        <p:spPr>
          <a:xfrm>
            <a:off x="3133582" y="398357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user</a:t>
            </a:r>
            <a:endParaRPr lang="ca-ES" dirty="0"/>
          </a:p>
        </p:txBody>
      </p:sp>
      <p:sp>
        <p:nvSpPr>
          <p:cNvPr id="71" name="70 Rectángulo"/>
          <p:cNvSpPr/>
          <p:nvPr/>
        </p:nvSpPr>
        <p:spPr>
          <a:xfrm>
            <a:off x="2051720" y="4797152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owned</a:t>
            </a:r>
            <a:endParaRPr lang="ca-ES" dirty="0"/>
          </a:p>
        </p:txBody>
      </p:sp>
      <p:sp>
        <p:nvSpPr>
          <p:cNvPr id="72" name="71 Rectángulo"/>
          <p:cNvSpPr/>
          <p:nvPr/>
        </p:nvSpPr>
        <p:spPr>
          <a:xfrm>
            <a:off x="2958698" y="4797152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owner</a:t>
            </a:r>
            <a:endParaRPr lang="ca-ES" dirty="0"/>
          </a:p>
        </p:txBody>
      </p:sp>
      <p:sp>
        <p:nvSpPr>
          <p:cNvPr id="73" name="72 Rectángulo"/>
          <p:cNvSpPr/>
          <p:nvPr/>
        </p:nvSpPr>
        <p:spPr>
          <a:xfrm>
            <a:off x="2051720" y="3630616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74" name="73 Rectángulo"/>
          <p:cNvSpPr/>
          <p:nvPr/>
        </p:nvSpPr>
        <p:spPr>
          <a:xfrm>
            <a:off x="2071712" y="443711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75" name="74 Rectángulo"/>
          <p:cNvSpPr/>
          <p:nvPr/>
        </p:nvSpPr>
        <p:spPr>
          <a:xfrm>
            <a:off x="3203848" y="3623538"/>
            <a:ext cx="494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2..*</a:t>
            </a:r>
            <a:endParaRPr lang="ca-ES" dirty="0"/>
          </a:p>
        </p:txBody>
      </p:sp>
      <p:sp>
        <p:nvSpPr>
          <p:cNvPr id="76" name="75 Rectángulo"/>
          <p:cNvSpPr/>
          <p:nvPr/>
        </p:nvSpPr>
        <p:spPr>
          <a:xfrm>
            <a:off x="3409252" y="444748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77" name="76 Rectángulo"/>
          <p:cNvSpPr/>
          <p:nvPr/>
        </p:nvSpPr>
        <p:spPr>
          <a:xfrm>
            <a:off x="5436096" y="407707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78" name="77 Rectángulo"/>
          <p:cNvSpPr/>
          <p:nvPr/>
        </p:nvSpPr>
        <p:spPr>
          <a:xfrm>
            <a:off x="6827464" y="407707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/>
              <a:t>*</a:t>
            </a:r>
            <a:endParaRPr lang="ca-ES" dirty="0"/>
          </a:p>
        </p:txBody>
      </p:sp>
      <p:sp>
        <p:nvSpPr>
          <p:cNvPr id="81" name="80 Rectángulo"/>
          <p:cNvSpPr/>
          <p:nvPr/>
        </p:nvSpPr>
        <p:spPr>
          <a:xfrm>
            <a:off x="5439121" y="4447487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sender</a:t>
            </a:r>
            <a:endParaRPr lang="ca-ES" dirty="0"/>
          </a:p>
        </p:txBody>
      </p:sp>
      <p:sp>
        <p:nvSpPr>
          <p:cNvPr id="82" name="81 Rectángulo"/>
          <p:cNvSpPr/>
          <p:nvPr/>
        </p:nvSpPr>
        <p:spPr>
          <a:xfrm>
            <a:off x="6519687" y="4447487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msg</a:t>
            </a:r>
            <a:endParaRPr lang="ca-ES" sz="1600" dirty="0"/>
          </a:p>
        </p:txBody>
      </p:sp>
      <p:cxnSp>
        <p:nvCxnSpPr>
          <p:cNvPr id="56" name="55 Conector recto"/>
          <p:cNvCxnSpPr/>
          <p:nvPr/>
        </p:nvCxnSpPr>
        <p:spPr>
          <a:xfrm>
            <a:off x="2051720" y="3985190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angular"/>
          <p:cNvCxnSpPr>
            <a:stCxn id="49" idx="0"/>
            <a:endCxn id="26" idx="3"/>
          </p:cNvCxnSpPr>
          <p:nvPr/>
        </p:nvCxnSpPr>
        <p:spPr>
          <a:xfrm rot="16200000" flipV="1">
            <a:off x="5618609" y="1565890"/>
            <a:ext cx="2263267" cy="219624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67 Rectángulo"/>
          <p:cNvSpPr/>
          <p:nvPr/>
        </p:nvSpPr>
        <p:spPr>
          <a:xfrm>
            <a:off x="7164288" y="1124744"/>
            <a:ext cx="1082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IsSentTo</a:t>
            </a:r>
            <a:endParaRPr lang="ca-ES" sz="2000" dirty="0"/>
          </a:p>
        </p:txBody>
      </p:sp>
      <p:sp>
        <p:nvSpPr>
          <p:cNvPr id="79" name="78 Rectángulo"/>
          <p:cNvSpPr/>
          <p:nvPr/>
        </p:nvSpPr>
        <p:spPr>
          <a:xfrm>
            <a:off x="5652120" y="119675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80" name="79 Rectángulo"/>
          <p:cNvSpPr/>
          <p:nvPr/>
        </p:nvSpPr>
        <p:spPr>
          <a:xfrm>
            <a:off x="7884368" y="347952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83" name="82 Rectángulo"/>
          <p:cNvSpPr/>
          <p:nvPr/>
        </p:nvSpPr>
        <p:spPr>
          <a:xfrm>
            <a:off x="7236296" y="3457091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msg</a:t>
            </a:r>
            <a:endParaRPr lang="ca-ES" sz="1600" dirty="0"/>
          </a:p>
        </p:txBody>
      </p:sp>
      <p:sp>
        <p:nvSpPr>
          <p:cNvPr id="84" name="83 Rectángulo"/>
          <p:cNvSpPr/>
          <p:nvPr/>
        </p:nvSpPr>
        <p:spPr>
          <a:xfrm>
            <a:off x="5652120" y="1556792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receiver</a:t>
            </a:r>
            <a:endParaRPr lang="ca-ES" sz="1600" dirty="0"/>
          </a:p>
        </p:txBody>
      </p:sp>
      <p:grpSp>
        <p:nvGrpSpPr>
          <p:cNvPr id="63" name="62 Grupo"/>
          <p:cNvGrpSpPr/>
          <p:nvPr/>
        </p:nvGrpSpPr>
        <p:grpSpPr>
          <a:xfrm>
            <a:off x="1295635" y="980728"/>
            <a:ext cx="4716525" cy="2814918"/>
            <a:chOff x="1295635" y="980728"/>
            <a:chExt cx="4716525" cy="2814918"/>
          </a:xfrm>
        </p:grpSpPr>
        <p:grpSp>
          <p:nvGrpSpPr>
            <p:cNvPr id="25" name="24 Grupo"/>
            <p:cNvGrpSpPr/>
            <p:nvPr/>
          </p:nvGrpSpPr>
          <p:grpSpPr>
            <a:xfrm>
              <a:off x="3491880" y="980728"/>
              <a:ext cx="2160240" cy="724210"/>
              <a:chOff x="1331640" y="2473846"/>
              <a:chExt cx="1584176" cy="7242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1331640" y="2852936"/>
                <a:ext cx="1584176" cy="3451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endParaRPr lang="en-GB" dirty="0"/>
              </a:p>
            </p:txBody>
          </p:sp>
          <p:sp>
            <p:nvSpPr>
              <p:cNvPr id="27" name="26 Rectángulo"/>
              <p:cNvSpPr/>
              <p:nvPr/>
            </p:nvSpPr>
            <p:spPr>
              <a:xfrm>
                <a:off x="1331640" y="2473846"/>
                <a:ext cx="1584176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dirty="0" err="1" smtClean="0"/>
                  <a:t>ConversationGroup</a:t>
                </a:r>
                <a:endParaRPr lang="en-GB" dirty="0"/>
              </a:p>
            </p:txBody>
          </p:sp>
        </p:grpSp>
        <p:grpSp>
          <p:nvGrpSpPr>
            <p:cNvPr id="35" name="34 Grupo"/>
            <p:cNvGrpSpPr/>
            <p:nvPr/>
          </p:nvGrpSpPr>
          <p:grpSpPr>
            <a:xfrm>
              <a:off x="4512170" y="1725067"/>
              <a:ext cx="119659" cy="407789"/>
              <a:chOff x="2363776" y="3838947"/>
              <a:chExt cx="119659" cy="497371"/>
            </a:xfrm>
          </p:grpSpPr>
          <p:cxnSp>
            <p:nvCxnSpPr>
              <p:cNvPr id="36" name="35 Conector recto de flecha"/>
              <p:cNvCxnSpPr/>
              <p:nvPr/>
            </p:nvCxnSpPr>
            <p:spPr>
              <a:xfrm flipV="1">
                <a:off x="2423606" y="3838947"/>
                <a:ext cx="0" cy="4973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36 Triángulo isósceles"/>
              <p:cNvSpPr/>
              <p:nvPr/>
            </p:nvSpPr>
            <p:spPr>
              <a:xfrm>
                <a:off x="2363776" y="3861048"/>
                <a:ext cx="119659" cy="123964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38" name="37 Grupo"/>
            <p:cNvGrpSpPr/>
            <p:nvPr/>
          </p:nvGrpSpPr>
          <p:grpSpPr>
            <a:xfrm>
              <a:off x="3707904" y="2132856"/>
              <a:ext cx="1728192" cy="724210"/>
              <a:chOff x="1331640" y="2473846"/>
              <a:chExt cx="1584176" cy="724210"/>
            </a:xfrm>
          </p:grpSpPr>
          <p:sp>
            <p:nvSpPr>
              <p:cNvPr id="39" name="38 Rectángulo"/>
              <p:cNvSpPr/>
              <p:nvPr/>
            </p:nvSpPr>
            <p:spPr>
              <a:xfrm>
                <a:off x="1331640" y="2852936"/>
                <a:ext cx="1584176" cy="3451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endParaRPr lang="en-GB" dirty="0"/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1331640" y="2473846"/>
                <a:ext cx="1584176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dirty="0" smtClean="0"/>
                  <a:t>Pair</a:t>
                </a:r>
                <a:endParaRPr lang="en-GB" dirty="0"/>
              </a:p>
            </p:txBody>
          </p:sp>
        </p:grpSp>
        <p:cxnSp>
          <p:nvCxnSpPr>
            <p:cNvPr id="4" name="3 Conector angular"/>
            <p:cNvCxnSpPr>
              <a:stCxn id="43" idx="0"/>
            </p:cNvCxnSpPr>
            <p:nvPr/>
          </p:nvCxnSpPr>
          <p:spPr>
            <a:xfrm rot="5400000" flipH="1" flipV="1">
              <a:off x="2055679" y="1279322"/>
              <a:ext cx="1756280" cy="3276367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Rectángulo"/>
            <p:cNvSpPr/>
            <p:nvPr/>
          </p:nvSpPr>
          <p:spPr>
            <a:xfrm>
              <a:off x="2627784" y="1700808"/>
              <a:ext cx="190629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{disjoint, complete}</a:t>
              </a:r>
              <a:endParaRPr lang="ca-ES" dirty="0"/>
            </a:p>
          </p:txBody>
        </p:sp>
        <p:cxnSp>
          <p:nvCxnSpPr>
            <p:cNvPr id="17" name="16 Conector recto"/>
            <p:cNvCxnSpPr>
              <a:stCxn id="39" idx="2"/>
              <a:endCxn id="46" idx="0"/>
            </p:cNvCxnSpPr>
            <p:nvPr/>
          </p:nvCxnSpPr>
          <p:spPr>
            <a:xfrm>
              <a:off x="4572000" y="2857066"/>
              <a:ext cx="0" cy="6944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84 Rectángulo"/>
            <p:cNvSpPr/>
            <p:nvPr/>
          </p:nvSpPr>
          <p:spPr>
            <a:xfrm>
              <a:off x="4273524" y="3212976"/>
              <a:ext cx="29847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smtClean="0"/>
                <a:t>2</a:t>
              </a:r>
              <a:endParaRPr lang="ca-ES" dirty="0"/>
            </a:p>
          </p:txBody>
        </p:sp>
        <p:sp>
          <p:nvSpPr>
            <p:cNvPr id="86" name="85 Rectángulo"/>
            <p:cNvSpPr/>
            <p:nvPr/>
          </p:nvSpPr>
          <p:spPr>
            <a:xfrm>
              <a:off x="4307183" y="2877726"/>
              <a:ext cx="2648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/>
                <a:t>*</a:t>
              </a:r>
              <a:endParaRPr lang="ca-ES" dirty="0"/>
            </a:p>
          </p:txBody>
        </p:sp>
        <p:sp>
          <p:nvSpPr>
            <p:cNvPr id="87" name="86 Rectángulo"/>
            <p:cNvSpPr/>
            <p:nvPr/>
          </p:nvSpPr>
          <p:spPr>
            <a:xfrm>
              <a:off x="4583564" y="2996952"/>
              <a:ext cx="14285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err="1" smtClean="0"/>
                <a:t>IsFormedBy</a:t>
              </a:r>
              <a:endParaRPr lang="ca-E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170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1" grpId="0"/>
      <p:bldP spid="82" grpId="0"/>
      <p:bldP spid="68" grpId="0"/>
      <p:bldP spid="79" grpId="0"/>
      <p:bldP spid="80" grpId="0"/>
      <p:bldP spid="83" grpId="0"/>
      <p:bldP spid="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1974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0,09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0,09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0,10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0,10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95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64322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0,09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0,09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0,10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0,10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477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2219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1,94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15,0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126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&gt; 1 h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6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84411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0,11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0,25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1,72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&gt;</a:t>
                      </a:r>
                      <a:r>
                        <a:rPr lang="ca-ES" sz="16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1h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1,63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6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367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Some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smtClean="0">
                <a:latin typeface="+mj-lt"/>
              </a:rPr>
              <a:t>experiments</a:t>
            </a:r>
            <a:endParaRPr lang="ca-ES" sz="3600" dirty="0"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32927"/>
              </p:ext>
            </p:extLst>
          </p:nvPr>
        </p:nvGraphicFramePr>
        <p:xfrm>
          <a:off x="2483766" y="2780928"/>
          <a:ext cx="6336706" cy="32146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21447"/>
                <a:gridCol w="1161712"/>
                <a:gridCol w="1161712"/>
                <a:gridCol w="1161712"/>
                <a:gridCol w="1530123"/>
              </a:tblGrid>
              <a:tr h="423047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N = 5.000.000</a:t>
                      </a:r>
                      <a:endParaRPr lang="ca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0,60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2,06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17,0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223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0,17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0,51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42,15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>
                          <a:effectLst/>
                        </a:rPr>
                        <a:t>Our</a:t>
                      </a:r>
                      <a:r>
                        <a:rPr lang="ca-ES" sz="1600" u="none" strike="noStrike" dirty="0">
                          <a:effectLst/>
                        </a:rPr>
                        <a:t> </a:t>
                      </a:r>
                      <a:r>
                        <a:rPr lang="ca-ES" sz="1600" u="none" strike="noStrike" dirty="0" err="1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0,09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MySQL4OCL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1,94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15,0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126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 1 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>
                          <a:effectLst/>
                        </a:rPr>
                        <a:t>OCL2SQL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0,11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0,25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1,72 s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ca-ES" sz="1600" u="none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1h</a:t>
                      </a:r>
                      <a:endParaRPr lang="ca-ES" sz="16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dirty="0" err="1" smtClean="0">
                          <a:effectLst/>
                        </a:rPr>
                        <a:t>Our</a:t>
                      </a:r>
                      <a:r>
                        <a:rPr lang="ca-ES" sz="1600" u="none" strike="noStrike" dirty="0" smtClean="0">
                          <a:effectLst/>
                        </a:rPr>
                        <a:t> </a:t>
                      </a:r>
                      <a:r>
                        <a:rPr lang="ca-ES" sz="1600" u="none" strike="noStrike" dirty="0" err="1" smtClean="0">
                          <a:effectLst/>
                        </a:rPr>
                        <a:t>Approach</a:t>
                      </a:r>
                      <a:endParaRPr lang="ca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0,09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0,09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0,24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1,63 s</a:t>
                      </a:r>
                      <a:endParaRPr lang="ca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9512" y="3645024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MemberOfOwned</a:t>
            </a:r>
            <a:endParaRPr lang="ca-ES" dirty="0" smtClean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5219908"/>
            <a:ext cx="19607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dirty="0" err="1" smtClean="0">
                <a:latin typeface="+mn-lt"/>
              </a:rPr>
              <a:t>MsgsAfterCreation</a:t>
            </a:r>
            <a:endParaRPr lang="ca-ES" dirty="0" smtClean="0">
              <a:latin typeface="+mn-lt"/>
            </a:endParaRPr>
          </a:p>
        </p:txBody>
      </p:sp>
      <p:sp>
        <p:nvSpPr>
          <p:cNvPr id="7" name="6 Abrir corchete"/>
          <p:cNvSpPr/>
          <p:nvPr/>
        </p:nvSpPr>
        <p:spPr>
          <a:xfrm>
            <a:off x="2297795" y="3212976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24 Abrir corchete"/>
          <p:cNvSpPr/>
          <p:nvPr/>
        </p:nvSpPr>
        <p:spPr>
          <a:xfrm>
            <a:off x="2294033" y="4797152"/>
            <a:ext cx="45719" cy="12241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1073417" y="1754813"/>
            <a:ext cx="7098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+mj-lt"/>
              </a:rPr>
              <a:t>N = #</a:t>
            </a:r>
            <a:r>
              <a:rPr lang="ca-ES" sz="2800" dirty="0" err="1" smtClean="0">
                <a:latin typeface="+mj-lt"/>
              </a:rPr>
              <a:t>Messages</a:t>
            </a:r>
            <a:r>
              <a:rPr lang="ca-ES" sz="2800" dirty="0" smtClean="0">
                <a:latin typeface="+mj-lt"/>
              </a:rPr>
              <a:t>			N/10 = #</a:t>
            </a:r>
            <a:r>
              <a:rPr lang="ca-ES" sz="2800" dirty="0" err="1" smtClean="0">
                <a:latin typeface="+mj-lt"/>
              </a:rPr>
              <a:t>Users</a:t>
            </a:r>
            <a:endParaRPr lang="ca-ES" sz="2800" dirty="0" smtClean="0">
              <a:latin typeface="+mj-lt"/>
            </a:endParaRPr>
          </a:p>
          <a:p>
            <a:r>
              <a:rPr lang="ca-ES" sz="2800" dirty="0" smtClean="0">
                <a:latin typeface="+mj-lt"/>
              </a:rPr>
              <a:t>N/100 = #</a:t>
            </a:r>
            <a:r>
              <a:rPr lang="ca-ES" sz="2800" dirty="0" err="1" smtClean="0">
                <a:latin typeface="+mj-lt"/>
              </a:rPr>
              <a:t>ins_Messages</a:t>
            </a:r>
            <a:endParaRPr lang="ca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6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936104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9552" y="1196752"/>
            <a:ext cx="2414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smtClean="0">
                <a:latin typeface="+mj-lt"/>
              </a:rPr>
              <a:t>Conclusions</a:t>
            </a:r>
            <a:endParaRPr lang="ca-ES" sz="3600" dirty="0">
              <a:latin typeface="+mj-lt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619672" y="1843077"/>
            <a:ext cx="64615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err="1" smtClean="0">
                <a:latin typeface="+mj-lt"/>
              </a:rPr>
              <a:t>We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translate</a:t>
            </a:r>
            <a:r>
              <a:rPr lang="ca-ES" sz="2800" dirty="0" smtClean="0">
                <a:latin typeface="+mj-lt"/>
              </a:rPr>
              <a:t> OCL </a:t>
            </a:r>
            <a:r>
              <a:rPr lang="ca-ES" sz="2800" dirty="0" err="1" smtClean="0">
                <a:latin typeface="+mj-lt"/>
              </a:rPr>
              <a:t>into</a:t>
            </a:r>
            <a:r>
              <a:rPr lang="ca-ES" sz="2800" dirty="0" smtClean="0">
                <a:latin typeface="+mj-lt"/>
              </a:rPr>
              <a:t> incremental SQL</a:t>
            </a:r>
          </a:p>
          <a:p>
            <a:r>
              <a:rPr lang="ca-ES" sz="2800" dirty="0">
                <a:latin typeface="+mj-lt"/>
              </a:rPr>
              <a:t>	</a:t>
            </a:r>
            <a:r>
              <a:rPr lang="ca-ES" sz="2000" dirty="0" err="1" smtClean="0">
                <a:latin typeface="+mj-lt"/>
              </a:rPr>
              <a:t>Translate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from</a:t>
            </a:r>
            <a:r>
              <a:rPr lang="ca-ES" sz="2000" dirty="0" smtClean="0">
                <a:latin typeface="+mj-lt"/>
              </a:rPr>
              <a:t> OCL to </a:t>
            </a:r>
            <a:r>
              <a:rPr lang="ca-ES" sz="2000" dirty="0" err="1" smtClean="0">
                <a:latin typeface="+mj-lt"/>
              </a:rPr>
              <a:t>EDCs</a:t>
            </a:r>
            <a:endParaRPr lang="ca-ES" sz="2000" dirty="0" smtClean="0">
              <a:latin typeface="+mj-lt"/>
            </a:endParaRPr>
          </a:p>
          <a:p>
            <a:r>
              <a:rPr lang="ca-ES" sz="2000" dirty="0">
                <a:latin typeface="+mj-lt"/>
              </a:rPr>
              <a:t>	</a:t>
            </a:r>
            <a:r>
              <a:rPr lang="ca-ES" sz="2000" dirty="0" err="1" smtClean="0">
                <a:latin typeface="+mj-lt"/>
              </a:rPr>
              <a:t>Translate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from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EDCs</a:t>
            </a:r>
            <a:r>
              <a:rPr lang="ca-ES" sz="2000" dirty="0" smtClean="0">
                <a:latin typeface="+mj-lt"/>
              </a:rPr>
              <a:t> to SQL</a:t>
            </a:r>
          </a:p>
          <a:p>
            <a:endParaRPr lang="ca-ES" sz="2800" dirty="0">
              <a:latin typeface="+mj-lt"/>
            </a:endParaRPr>
          </a:p>
          <a:p>
            <a:r>
              <a:rPr lang="ca-ES" sz="2800" dirty="0" err="1" smtClean="0">
                <a:latin typeface="+mj-lt"/>
              </a:rPr>
              <a:t>Our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translation</a:t>
            </a:r>
            <a:r>
              <a:rPr lang="ca-ES" sz="2800" dirty="0" smtClean="0">
                <a:latin typeface="+mj-lt"/>
              </a:rPr>
              <a:t> is incremental</a:t>
            </a:r>
          </a:p>
          <a:p>
            <a:r>
              <a:rPr lang="ca-ES" sz="2000" dirty="0" smtClean="0">
                <a:latin typeface="+mj-lt"/>
              </a:rPr>
              <a:t>    </a:t>
            </a:r>
            <a:r>
              <a:rPr lang="ca-ES" sz="2000" dirty="0" err="1" smtClean="0">
                <a:latin typeface="+mj-lt"/>
              </a:rPr>
              <a:t>When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an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update</a:t>
            </a:r>
            <a:r>
              <a:rPr lang="ca-ES" sz="2000" dirty="0" smtClean="0">
                <a:latin typeface="+mj-lt"/>
              </a:rPr>
              <a:t> is </a:t>
            </a:r>
            <a:r>
              <a:rPr lang="ca-ES" sz="2000" dirty="0" err="1" smtClean="0">
                <a:latin typeface="+mj-lt"/>
              </a:rPr>
              <a:t>performed</a:t>
            </a:r>
            <a:r>
              <a:rPr lang="ca-ES" sz="2000" dirty="0" smtClean="0">
                <a:latin typeface="+mj-lt"/>
              </a:rPr>
              <a:t>:</a:t>
            </a:r>
          </a:p>
          <a:p>
            <a:r>
              <a:rPr lang="ca-ES" sz="2800" dirty="0">
                <a:latin typeface="+mj-lt"/>
              </a:rPr>
              <a:t>	</a:t>
            </a:r>
            <a:r>
              <a:rPr lang="ca-ES" sz="2000" dirty="0" err="1" smtClean="0">
                <a:latin typeface="+mj-lt"/>
              </a:rPr>
              <a:t>Only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constraints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that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might</a:t>
            </a:r>
            <a:r>
              <a:rPr lang="ca-ES" sz="2000" dirty="0" smtClean="0">
                <a:latin typeface="+mj-lt"/>
              </a:rPr>
              <a:t> be </a:t>
            </a:r>
            <a:r>
              <a:rPr lang="ca-ES" sz="2000" dirty="0" err="1" smtClean="0">
                <a:latin typeface="+mj-lt"/>
              </a:rPr>
              <a:t>violated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are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checked</a:t>
            </a:r>
            <a:endParaRPr lang="ca-ES" sz="2000" dirty="0" smtClean="0">
              <a:latin typeface="+mj-lt"/>
            </a:endParaRPr>
          </a:p>
          <a:p>
            <a:r>
              <a:rPr lang="ca-ES" sz="2000" dirty="0" smtClean="0">
                <a:latin typeface="+mj-lt"/>
              </a:rPr>
              <a:t>	</a:t>
            </a:r>
            <a:r>
              <a:rPr lang="ca-ES" sz="2000" dirty="0" err="1" smtClean="0">
                <a:latin typeface="+mj-lt"/>
              </a:rPr>
              <a:t>Only</a:t>
            </a:r>
            <a:r>
              <a:rPr lang="ca-ES" sz="2000" dirty="0" smtClean="0">
                <a:latin typeface="+mj-lt"/>
              </a:rPr>
              <a:t> for </a:t>
            </a:r>
            <a:r>
              <a:rPr lang="ca-ES" sz="2000" dirty="0" err="1" smtClean="0">
                <a:latin typeface="+mj-lt"/>
              </a:rPr>
              <a:t>the</a:t>
            </a:r>
            <a:r>
              <a:rPr lang="ca-ES" sz="2000" dirty="0" smtClean="0">
                <a:latin typeface="+mj-lt"/>
              </a:rPr>
              <a:t> rellevant </a:t>
            </a:r>
            <a:r>
              <a:rPr lang="ca-ES" sz="2000" dirty="0" err="1" smtClean="0">
                <a:latin typeface="+mj-lt"/>
              </a:rPr>
              <a:t>values</a:t>
            </a:r>
            <a:endParaRPr lang="ca-ES" sz="2000" dirty="0" smtClean="0">
              <a:latin typeface="+mj-lt"/>
            </a:endParaRPr>
          </a:p>
          <a:p>
            <a:endParaRPr lang="ca-ES" sz="2000" dirty="0">
              <a:latin typeface="+mj-lt"/>
            </a:endParaRPr>
          </a:p>
          <a:p>
            <a:r>
              <a:rPr lang="ca-ES" sz="2800" dirty="0" err="1" smtClean="0">
                <a:latin typeface="+mj-lt"/>
              </a:rPr>
              <a:t>Future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Work</a:t>
            </a:r>
            <a:endParaRPr lang="ca-ES" sz="2800" dirty="0" smtClean="0">
              <a:latin typeface="+mj-lt"/>
            </a:endParaRPr>
          </a:p>
          <a:p>
            <a:r>
              <a:rPr lang="ca-ES" sz="2000" dirty="0">
                <a:latin typeface="+mj-lt"/>
              </a:rPr>
              <a:t>	</a:t>
            </a:r>
            <a:r>
              <a:rPr lang="ca-ES" sz="2000" dirty="0" err="1" smtClean="0">
                <a:latin typeface="+mj-lt"/>
              </a:rPr>
              <a:t>Enhance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the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subset</a:t>
            </a:r>
            <a:r>
              <a:rPr lang="ca-ES" sz="2000" dirty="0" smtClean="0">
                <a:latin typeface="+mj-lt"/>
              </a:rPr>
              <a:t> of OCL </a:t>
            </a:r>
            <a:r>
              <a:rPr lang="ca-ES" sz="2000" dirty="0" err="1" smtClean="0">
                <a:latin typeface="+mj-lt"/>
              </a:rPr>
              <a:t>translatable</a:t>
            </a:r>
            <a:r>
              <a:rPr lang="ca-ES" sz="2000" dirty="0" smtClean="0">
                <a:latin typeface="+mj-lt"/>
              </a:rPr>
              <a:t> to </a:t>
            </a:r>
            <a:r>
              <a:rPr lang="ca-ES" sz="2000" dirty="0" err="1" smtClean="0">
                <a:latin typeface="+mj-lt"/>
              </a:rPr>
              <a:t>EDCs</a:t>
            </a:r>
            <a:endParaRPr lang="ca-ES" sz="2000" dirty="0" smtClean="0">
              <a:latin typeface="+mj-lt"/>
            </a:endParaRPr>
          </a:p>
          <a:p>
            <a:r>
              <a:rPr lang="ca-ES" sz="2000" dirty="0">
                <a:latin typeface="+mj-lt"/>
              </a:rPr>
              <a:t>	</a:t>
            </a:r>
            <a:r>
              <a:rPr lang="ca-ES" sz="2000" dirty="0" err="1" smtClean="0">
                <a:latin typeface="+mj-lt"/>
              </a:rPr>
              <a:t>Use</a:t>
            </a:r>
            <a:r>
              <a:rPr lang="ca-ES" sz="2000" dirty="0" smtClean="0">
                <a:latin typeface="+mj-lt"/>
              </a:rPr>
              <a:t> </a:t>
            </a:r>
            <a:r>
              <a:rPr lang="ca-ES" sz="2000" dirty="0" err="1" smtClean="0">
                <a:latin typeface="+mj-lt"/>
              </a:rPr>
              <a:t>triggers</a:t>
            </a:r>
            <a:r>
              <a:rPr lang="ca-ES" sz="2000" dirty="0" smtClean="0">
                <a:latin typeface="+mj-lt"/>
              </a:rPr>
              <a:t> to </a:t>
            </a:r>
            <a:r>
              <a:rPr lang="ca-ES" sz="2000" dirty="0" err="1" smtClean="0">
                <a:latin typeface="+mj-lt"/>
              </a:rPr>
              <a:t>avoid</a:t>
            </a:r>
            <a:r>
              <a:rPr lang="ca-ES" sz="2000" dirty="0" smtClean="0">
                <a:latin typeface="+mj-lt"/>
              </a:rPr>
              <a:t> auxiliar tables</a:t>
            </a:r>
          </a:p>
        </p:txBody>
      </p:sp>
    </p:spTree>
    <p:extLst>
      <p:ext uri="{BB962C8B-B14F-4D97-AF65-F5344CB8AC3E}">
        <p14:creationId xmlns:p14="http://schemas.microsoft.com/office/powerpoint/2010/main" val="285036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-179994" y="1889537"/>
            <a:ext cx="84244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effectLst>
                  <a:reflection blurRad="6350" stA="55000" endA="300" endPos="45500" dir="5400000" sy="-100000" algn="bl" rotWithShape="0"/>
                </a:effectLst>
              </a:rPr>
              <a:t>Thank you </a:t>
            </a:r>
          </a:p>
        </p:txBody>
      </p:sp>
      <p:pic>
        <p:nvPicPr>
          <p:cNvPr id="1028" name="Picture 4" descr="smiley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279" y="2641847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51520" y="3205425"/>
            <a:ext cx="84244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effectLst>
                  <a:reflection blurRad="6350" stA="55000" endA="300" endPos="45500" dir="5400000" sy="-100000" algn="bl" rotWithShape="0"/>
                </a:effectLst>
              </a:rPr>
              <a:t>Questions?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6100763"/>
            <a:ext cx="914400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41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7"/>
          <p:cNvSpPr txBox="1"/>
          <p:nvPr/>
        </p:nvSpPr>
        <p:spPr>
          <a:xfrm>
            <a:off x="395536" y="1340768"/>
            <a:ext cx="8208912" cy="207749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dirty="0" smtClean="0">
                <a:latin typeface="Georgia" pitchFamily="18" charset="0"/>
                <a:cs typeface="+mn-cs"/>
              </a:rPr>
              <a:t>Incremental Checking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dirty="0" smtClean="0">
                <a:latin typeface="Georgia" pitchFamily="18" charset="0"/>
                <a:cs typeface="+mn-cs"/>
              </a:rPr>
              <a:t>OCL </a:t>
            </a:r>
            <a:r>
              <a:rPr lang="en-US" sz="4300" dirty="0">
                <a:latin typeface="Georgia" pitchFamily="18" charset="0"/>
                <a:cs typeface="+mn-cs"/>
              </a:rPr>
              <a:t>Constraints </a:t>
            </a:r>
            <a:r>
              <a:rPr lang="en-GB" sz="4300" dirty="0" smtClean="0">
                <a:latin typeface="Georgia" pitchFamily="18" charset="0"/>
                <a:cs typeface="+mn-cs"/>
              </a:rPr>
              <a:t>through</a:t>
            </a:r>
            <a:r>
              <a:rPr lang="ca-ES" sz="4300" dirty="0">
                <a:latin typeface="Georgia" pitchFamily="18" charset="0"/>
                <a:cs typeface="+mn-cs"/>
              </a:rPr>
              <a:t> </a:t>
            </a:r>
            <a:endParaRPr lang="en-US" sz="4300" dirty="0"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dirty="0" smtClean="0">
                <a:latin typeface="Georgia" pitchFamily="18" charset="0"/>
                <a:cs typeface="+mn-cs"/>
              </a:rPr>
              <a:t>SQL queries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6100763"/>
            <a:ext cx="914400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upc.edu/oae/imatges/logo-up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31611"/>
            <a:ext cx="3288240" cy="68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5"/>
          <p:cNvSpPr txBox="1">
            <a:spLocks noChangeArrowheads="1"/>
          </p:cNvSpPr>
          <p:nvPr/>
        </p:nvSpPr>
        <p:spPr bwMode="auto">
          <a:xfrm>
            <a:off x="1440160" y="3975447"/>
            <a:ext cx="6263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400" b="1" dirty="0" smtClean="0">
                <a:latin typeface="+mn-lt"/>
              </a:rPr>
              <a:t>Xavier Oriol </a:t>
            </a:r>
            <a:r>
              <a:rPr lang="pt-PT" sz="2400" dirty="0" smtClean="0">
                <a:latin typeface="+mn-lt"/>
              </a:rPr>
              <a:t>and</a:t>
            </a:r>
            <a:r>
              <a:rPr lang="pt-PT" sz="2400" b="1" dirty="0" smtClean="0">
                <a:latin typeface="+mn-lt"/>
              </a:rPr>
              <a:t> </a:t>
            </a:r>
            <a:r>
              <a:rPr lang="pt-PT" sz="2400" dirty="0" smtClean="0">
                <a:latin typeface="Calibri" pitchFamily="34" charset="0"/>
              </a:rPr>
              <a:t>Ernest Teniente</a:t>
            </a:r>
          </a:p>
          <a:p>
            <a:pPr algn="ctr"/>
            <a:r>
              <a:rPr lang="pt-PT" sz="2400" dirty="0" smtClean="0">
                <a:latin typeface="Calibri" pitchFamily="34" charset="0"/>
              </a:rPr>
              <a:t>{xoriol,teniente}@essi.upc.edu</a:t>
            </a:r>
            <a:endParaRPr lang="pt-PT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5" name="24 Grupo"/>
          <p:cNvGrpSpPr/>
          <p:nvPr/>
        </p:nvGrpSpPr>
        <p:grpSpPr>
          <a:xfrm>
            <a:off x="3491880" y="980728"/>
            <a:ext cx="2160240" cy="724210"/>
            <a:chOff x="1331640" y="2473846"/>
            <a:chExt cx="1584176" cy="724210"/>
          </a:xfrm>
        </p:grpSpPr>
        <p:sp>
          <p:nvSpPr>
            <p:cNvPr id="26" name="25 Rectángulo"/>
            <p:cNvSpPr/>
            <p:nvPr/>
          </p:nvSpPr>
          <p:spPr>
            <a:xfrm>
              <a:off x="1331640" y="2852936"/>
              <a:ext cx="1584176" cy="345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GB" dirty="0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err="1" smtClean="0"/>
                <a:t>ConversationGroup</a:t>
              </a:r>
              <a:endParaRPr lang="en-GB" dirty="0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4512170" y="1725067"/>
            <a:ext cx="119659" cy="407789"/>
            <a:chOff x="2363776" y="3838947"/>
            <a:chExt cx="119659" cy="497371"/>
          </a:xfrm>
        </p:grpSpPr>
        <p:cxnSp>
          <p:nvCxnSpPr>
            <p:cNvPr id="36" name="35 Conector recto de flecha"/>
            <p:cNvCxnSpPr/>
            <p:nvPr/>
          </p:nvCxnSpPr>
          <p:spPr>
            <a:xfrm flipV="1">
              <a:off x="2423606" y="3838947"/>
              <a:ext cx="0" cy="4973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Triángulo isósceles"/>
            <p:cNvSpPr/>
            <p:nvPr/>
          </p:nvSpPr>
          <p:spPr>
            <a:xfrm>
              <a:off x="2363776" y="3861048"/>
              <a:ext cx="119659" cy="123964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3707904" y="2132856"/>
            <a:ext cx="1728192" cy="724210"/>
            <a:chOff x="1331640" y="2473846"/>
            <a:chExt cx="1584176" cy="724210"/>
          </a:xfrm>
        </p:grpSpPr>
        <p:sp>
          <p:nvSpPr>
            <p:cNvPr id="39" name="38 Rectángulo"/>
            <p:cNvSpPr/>
            <p:nvPr/>
          </p:nvSpPr>
          <p:spPr>
            <a:xfrm>
              <a:off x="1331640" y="2852936"/>
              <a:ext cx="1584176" cy="345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GB" dirty="0"/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Pair</a:t>
              </a:r>
              <a:endParaRPr lang="en-GB" dirty="0"/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539552" y="3795645"/>
            <a:ext cx="1512168" cy="1168710"/>
            <a:chOff x="1331640" y="2473846"/>
            <a:chExt cx="1584176" cy="1168710"/>
          </a:xfrm>
        </p:grpSpPr>
        <p:sp>
          <p:nvSpPr>
            <p:cNvPr id="42" name="41 Rectángulo"/>
            <p:cNvSpPr/>
            <p:nvPr/>
          </p:nvSpPr>
          <p:spPr>
            <a:xfrm>
              <a:off x="1331640" y="2852936"/>
              <a:ext cx="1584176" cy="7896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err="1" smtClean="0"/>
                <a:t>creationT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Group</a:t>
              </a:r>
              <a:endParaRPr lang="en-GB" dirty="0"/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707904" y="3551530"/>
            <a:ext cx="1728192" cy="1412825"/>
            <a:chOff x="1331640" y="2473846"/>
            <a:chExt cx="1584176" cy="1412825"/>
          </a:xfrm>
        </p:grpSpPr>
        <p:sp>
          <p:nvSpPr>
            <p:cNvPr id="45" name="44 Rectángulo"/>
            <p:cNvSpPr/>
            <p:nvPr/>
          </p:nvSpPr>
          <p:spPr>
            <a:xfrm>
              <a:off x="1331640" y="2852935"/>
              <a:ext cx="1584176" cy="10337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smtClean="0"/>
                <a:t>phone: String</a:t>
              </a:r>
            </a:p>
            <a:p>
              <a:r>
                <a:rPr lang="en-GB" sz="1600" dirty="0" smtClean="0"/>
                <a:t>state: String</a:t>
              </a:r>
            </a:p>
            <a:p>
              <a:r>
                <a:rPr lang="en-GB" sz="1600" dirty="0" err="1" smtClean="0"/>
                <a:t>lastConnect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User</a:t>
              </a:r>
              <a:endParaRPr lang="en-GB" dirty="0"/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7092280" y="3795645"/>
            <a:ext cx="1512168" cy="1168710"/>
            <a:chOff x="1331640" y="2473846"/>
            <a:chExt cx="1584176" cy="1168710"/>
          </a:xfrm>
        </p:grpSpPr>
        <p:sp>
          <p:nvSpPr>
            <p:cNvPr id="48" name="47 Rectángulo"/>
            <p:cNvSpPr/>
            <p:nvPr/>
          </p:nvSpPr>
          <p:spPr>
            <a:xfrm>
              <a:off x="1331640" y="2852935"/>
              <a:ext cx="1584176" cy="7896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smtClean="0"/>
                <a:t>body: String</a:t>
              </a:r>
            </a:p>
            <a:p>
              <a:r>
                <a:rPr lang="en-GB" sz="1600" dirty="0" err="1" smtClean="0"/>
                <a:t>creationT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Message</a:t>
              </a:r>
              <a:endParaRPr lang="en-GB" dirty="0"/>
            </a:p>
          </p:txBody>
        </p:sp>
      </p:grpSp>
      <p:cxnSp>
        <p:nvCxnSpPr>
          <p:cNvPr id="4" name="3 Conector angular"/>
          <p:cNvCxnSpPr>
            <a:stCxn id="43" idx="0"/>
          </p:cNvCxnSpPr>
          <p:nvPr/>
        </p:nvCxnSpPr>
        <p:spPr>
          <a:xfrm rot="5400000" flipH="1" flipV="1">
            <a:off x="2055679" y="1279322"/>
            <a:ext cx="1756281" cy="327636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627784" y="1700808"/>
            <a:ext cx="1906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{disjoint, complete}</a:t>
            </a:r>
            <a:endParaRPr lang="ca-ES" dirty="0"/>
          </a:p>
        </p:txBody>
      </p:sp>
      <p:cxnSp>
        <p:nvCxnSpPr>
          <p:cNvPr id="17" name="16 Conector recto"/>
          <p:cNvCxnSpPr>
            <a:stCxn id="39" idx="2"/>
            <a:endCxn id="46" idx="0"/>
          </p:cNvCxnSpPr>
          <p:nvPr/>
        </p:nvCxnSpPr>
        <p:spPr>
          <a:xfrm>
            <a:off x="4572000" y="2857066"/>
            <a:ext cx="0" cy="69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45" idx="3"/>
          </p:cNvCxnSpPr>
          <p:nvPr/>
        </p:nvCxnSpPr>
        <p:spPr>
          <a:xfrm>
            <a:off x="5436096" y="4447487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angular"/>
          <p:cNvCxnSpPr>
            <a:stCxn id="49" idx="0"/>
            <a:endCxn id="26" idx="3"/>
          </p:cNvCxnSpPr>
          <p:nvPr/>
        </p:nvCxnSpPr>
        <p:spPr>
          <a:xfrm rot="16200000" flipV="1">
            <a:off x="5618609" y="1565890"/>
            <a:ext cx="2263267" cy="219624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051720" y="3985190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2051720" y="4775666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2267744" y="3599838"/>
            <a:ext cx="1031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Member</a:t>
            </a:r>
            <a:endParaRPr lang="ca-ES" sz="2000" dirty="0"/>
          </a:p>
        </p:txBody>
      </p:sp>
      <p:sp>
        <p:nvSpPr>
          <p:cNvPr id="66" name="65 Rectángulo"/>
          <p:cNvSpPr/>
          <p:nvPr/>
        </p:nvSpPr>
        <p:spPr>
          <a:xfrm>
            <a:off x="2472177" y="4375556"/>
            <a:ext cx="864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Owner</a:t>
            </a:r>
            <a:endParaRPr lang="ca-ES" sz="2000" dirty="0"/>
          </a:p>
        </p:txBody>
      </p:sp>
      <p:sp>
        <p:nvSpPr>
          <p:cNvPr id="67" name="66 Rectángulo"/>
          <p:cNvSpPr/>
          <p:nvPr/>
        </p:nvSpPr>
        <p:spPr>
          <a:xfrm>
            <a:off x="5844842" y="3985190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Sends</a:t>
            </a:r>
            <a:endParaRPr lang="ca-ES" sz="2000" dirty="0"/>
          </a:p>
        </p:txBody>
      </p:sp>
      <p:sp>
        <p:nvSpPr>
          <p:cNvPr id="68" name="67 Rectángulo"/>
          <p:cNvSpPr/>
          <p:nvPr/>
        </p:nvSpPr>
        <p:spPr>
          <a:xfrm>
            <a:off x="7164288" y="1124744"/>
            <a:ext cx="1082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IsSentTo</a:t>
            </a:r>
            <a:endParaRPr lang="ca-ES" sz="2000" dirty="0"/>
          </a:p>
        </p:txBody>
      </p:sp>
      <p:sp>
        <p:nvSpPr>
          <p:cNvPr id="69" name="68 Rectángulo"/>
          <p:cNvSpPr/>
          <p:nvPr/>
        </p:nvSpPr>
        <p:spPr>
          <a:xfrm>
            <a:off x="2051720" y="3983578"/>
            <a:ext cx="7088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group</a:t>
            </a:r>
            <a:endParaRPr lang="ca-ES" dirty="0"/>
          </a:p>
        </p:txBody>
      </p:sp>
      <p:sp>
        <p:nvSpPr>
          <p:cNvPr id="70" name="69 Rectángulo"/>
          <p:cNvSpPr/>
          <p:nvPr/>
        </p:nvSpPr>
        <p:spPr>
          <a:xfrm>
            <a:off x="3133582" y="398357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user</a:t>
            </a:r>
            <a:endParaRPr lang="ca-ES" dirty="0"/>
          </a:p>
        </p:txBody>
      </p:sp>
      <p:sp>
        <p:nvSpPr>
          <p:cNvPr id="71" name="70 Rectángulo"/>
          <p:cNvSpPr/>
          <p:nvPr/>
        </p:nvSpPr>
        <p:spPr>
          <a:xfrm>
            <a:off x="2051720" y="4797152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owned</a:t>
            </a:r>
            <a:endParaRPr lang="ca-ES" dirty="0"/>
          </a:p>
        </p:txBody>
      </p:sp>
      <p:sp>
        <p:nvSpPr>
          <p:cNvPr id="72" name="71 Rectángulo"/>
          <p:cNvSpPr/>
          <p:nvPr/>
        </p:nvSpPr>
        <p:spPr>
          <a:xfrm>
            <a:off x="2958698" y="4797152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owner</a:t>
            </a:r>
            <a:endParaRPr lang="ca-ES" dirty="0"/>
          </a:p>
        </p:txBody>
      </p:sp>
      <p:sp>
        <p:nvSpPr>
          <p:cNvPr id="73" name="72 Rectángulo"/>
          <p:cNvSpPr/>
          <p:nvPr/>
        </p:nvSpPr>
        <p:spPr>
          <a:xfrm>
            <a:off x="2051720" y="3630616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74" name="73 Rectángulo"/>
          <p:cNvSpPr/>
          <p:nvPr/>
        </p:nvSpPr>
        <p:spPr>
          <a:xfrm>
            <a:off x="2071712" y="443711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75" name="74 Rectángulo"/>
          <p:cNvSpPr/>
          <p:nvPr/>
        </p:nvSpPr>
        <p:spPr>
          <a:xfrm>
            <a:off x="3203848" y="3623538"/>
            <a:ext cx="494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2..*</a:t>
            </a:r>
            <a:endParaRPr lang="ca-ES" dirty="0"/>
          </a:p>
        </p:txBody>
      </p:sp>
      <p:sp>
        <p:nvSpPr>
          <p:cNvPr id="76" name="75 Rectángulo"/>
          <p:cNvSpPr/>
          <p:nvPr/>
        </p:nvSpPr>
        <p:spPr>
          <a:xfrm>
            <a:off x="3409252" y="444748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77" name="76 Rectángulo"/>
          <p:cNvSpPr/>
          <p:nvPr/>
        </p:nvSpPr>
        <p:spPr>
          <a:xfrm>
            <a:off x="5436096" y="407707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78" name="77 Rectángulo"/>
          <p:cNvSpPr/>
          <p:nvPr/>
        </p:nvSpPr>
        <p:spPr>
          <a:xfrm>
            <a:off x="6827464" y="407707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/>
              <a:t>*</a:t>
            </a:r>
            <a:endParaRPr lang="ca-ES" dirty="0"/>
          </a:p>
        </p:txBody>
      </p:sp>
      <p:sp>
        <p:nvSpPr>
          <p:cNvPr id="79" name="78 Rectángulo"/>
          <p:cNvSpPr/>
          <p:nvPr/>
        </p:nvSpPr>
        <p:spPr>
          <a:xfrm>
            <a:off x="5652120" y="119675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80" name="79 Rectángulo"/>
          <p:cNvSpPr/>
          <p:nvPr/>
        </p:nvSpPr>
        <p:spPr>
          <a:xfrm>
            <a:off x="7884368" y="347952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81" name="80 Rectángulo"/>
          <p:cNvSpPr/>
          <p:nvPr/>
        </p:nvSpPr>
        <p:spPr>
          <a:xfrm>
            <a:off x="5439121" y="4447487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sender</a:t>
            </a:r>
            <a:endParaRPr lang="ca-ES" dirty="0"/>
          </a:p>
        </p:txBody>
      </p:sp>
      <p:sp>
        <p:nvSpPr>
          <p:cNvPr id="82" name="81 Rectángulo"/>
          <p:cNvSpPr/>
          <p:nvPr/>
        </p:nvSpPr>
        <p:spPr>
          <a:xfrm>
            <a:off x="6519687" y="4447487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msg</a:t>
            </a:r>
            <a:endParaRPr lang="ca-ES" sz="1600" dirty="0"/>
          </a:p>
        </p:txBody>
      </p:sp>
      <p:sp>
        <p:nvSpPr>
          <p:cNvPr id="83" name="82 Rectángulo"/>
          <p:cNvSpPr/>
          <p:nvPr/>
        </p:nvSpPr>
        <p:spPr>
          <a:xfrm>
            <a:off x="7236296" y="3457091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msg</a:t>
            </a:r>
            <a:endParaRPr lang="ca-ES" sz="1600" dirty="0"/>
          </a:p>
        </p:txBody>
      </p:sp>
      <p:sp>
        <p:nvSpPr>
          <p:cNvPr id="84" name="83 Rectángulo"/>
          <p:cNvSpPr/>
          <p:nvPr/>
        </p:nvSpPr>
        <p:spPr>
          <a:xfrm>
            <a:off x="5652120" y="1556792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receiver</a:t>
            </a:r>
            <a:endParaRPr lang="ca-ES" sz="1600" dirty="0"/>
          </a:p>
        </p:txBody>
      </p:sp>
      <p:sp>
        <p:nvSpPr>
          <p:cNvPr id="85" name="84 Rectángulo"/>
          <p:cNvSpPr/>
          <p:nvPr/>
        </p:nvSpPr>
        <p:spPr>
          <a:xfrm>
            <a:off x="4273524" y="3212976"/>
            <a:ext cx="29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2</a:t>
            </a:r>
            <a:endParaRPr lang="ca-ES" dirty="0"/>
          </a:p>
        </p:txBody>
      </p:sp>
      <p:sp>
        <p:nvSpPr>
          <p:cNvPr id="86" name="85 Rectángulo"/>
          <p:cNvSpPr/>
          <p:nvPr/>
        </p:nvSpPr>
        <p:spPr>
          <a:xfrm>
            <a:off x="4307183" y="2877726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/>
              <a:t>*</a:t>
            </a:r>
            <a:endParaRPr lang="ca-ES" dirty="0"/>
          </a:p>
        </p:txBody>
      </p:sp>
      <p:sp>
        <p:nvSpPr>
          <p:cNvPr id="87" name="86 Rectángulo"/>
          <p:cNvSpPr/>
          <p:nvPr/>
        </p:nvSpPr>
        <p:spPr>
          <a:xfrm>
            <a:off x="4583564" y="2996952"/>
            <a:ext cx="14285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IsFormedBy</a:t>
            </a:r>
            <a:endParaRPr lang="ca-ES" sz="20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1115615" y="5157192"/>
            <a:ext cx="393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MemberOfOwned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err="1" smtClean="0">
                <a:latin typeface="+mn-lt"/>
              </a:rPr>
              <a:t>self.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includesAll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owned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52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7" grpId="0"/>
      <p:bldP spid="68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5" name="24 Grupo"/>
          <p:cNvGrpSpPr/>
          <p:nvPr/>
        </p:nvGrpSpPr>
        <p:grpSpPr>
          <a:xfrm>
            <a:off x="3491880" y="980728"/>
            <a:ext cx="2160240" cy="724210"/>
            <a:chOff x="1331640" y="2473846"/>
            <a:chExt cx="1584176" cy="724210"/>
          </a:xfrm>
        </p:grpSpPr>
        <p:sp>
          <p:nvSpPr>
            <p:cNvPr id="26" name="25 Rectángulo"/>
            <p:cNvSpPr/>
            <p:nvPr/>
          </p:nvSpPr>
          <p:spPr>
            <a:xfrm>
              <a:off x="1331640" y="2852936"/>
              <a:ext cx="1584176" cy="345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GB" dirty="0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err="1" smtClean="0"/>
                <a:t>ConversationGroup</a:t>
              </a:r>
              <a:endParaRPr lang="en-GB" dirty="0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4512170" y="1725067"/>
            <a:ext cx="119659" cy="407789"/>
            <a:chOff x="2363776" y="3838947"/>
            <a:chExt cx="119659" cy="497371"/>
          </a:xfrm>
        </p:grpSpPr>
        <p:cxnSp>
          <p:nvCxnSpPr>
            <p:cNvPr id="36" name="35 Conector recto de flecha"/>
            <p:cNvCxnSpPr/>
            <p:nvPr/>
          </p:nvCxnSpPr>
          <p:spPr>
            <a:xfrm flipV="1">
              <a:off x="2423606" y="3838947"/>
              <a:ext cx="0" cy="4973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Triángulo isósceles"/>
            <p:cNvSpPr/>
            <p:nvPr/>
          </p:nvSpPr>
          <p:spPr>
            <a:xfrm>
              <a:off x="2363776" y="3861048"/>
              <a:ext cx="119659" cy="123964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3707904" y="2132856"/>
            <a:ext cx="1728192" cy="724210"/>
            <a:chOff x="1331640" y="2473846"/>
            <a:chExt cx="1584176" cy="724210"/>
          </a:xfrm>
        </p:grpSpPr>
        <p:sp>
          <p:nvSpPr>
            <p:cNvPr id="39" name="38 Rectángulo"/>
            <p:cNvSpPr/>
            <p:nvPr/>
          </p:nvSpPr>
          <p:spPr>
            <a:xfrm>
              <a:off x="1331640" y="2852936"/>
              <a:ext cx="1584176" cy="345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GB" dirty="0"/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Pair</a:t>
              </a:r>
              <a:endParaRPr lang="en-GB" dirty="0"/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539552" y="3795645"/>
            <a:ext cx="1512168" cy="1168710"/>
            <a:chOff x="1331640" y="2473846"/>
            <a:chExt cx="1584176" cy="1168710"/>
          </a:xfrm>
        </p:grpSpPr>
        <p:sp>
          <p:nvSpPr>
            <p:cNvPr id="42" name="41 Rectángulo"/>
            <p:cNvSpPr/>
            <p:nvPr/>
          </p:nvSpPr>
          <p:spPr>
            <a:xfrm>
              <a:off x="1331640" y="2852936"/>
              <a:ext cx="1584176" cy="7896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err="1" smtClean="0"/>
                <a:t>creationT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Group</a:t>
              </a:r>
              <a:endParaRPr lang="en-GB" dirty="0"/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707904" y="3551530"/>
            <a:ext cx="1728192" cy="1412825"/>
            <a:chOff x="1331640" y="2473846"/>
            <a:chExt cx="1584176" cy="1412825"/>
          </a:xfrm>
        </p:grpSpPr>
        <p:sp>
          <p:nvSpPr>
            <p:cNvPr id="45" name="44 Rectángulo"/>
            <p:cNvSpPr/>
            <p:nvPr/>
          </p:nvSpPr>
          <p:spPr>
            <a:xfrm>
              <a:off x="1331640" y="2852935"/>
              <a:ext cx="1584176" cy="10337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smtClean="0"/>
                <a:t>phone: String</a:t>
              </a:r>
            </a:p>
            <a:p>
              <a:r>
                <a:rPr lang="en-GB" sz="1600" dirty="0" smtClean="0"/>
                <a:t>state: String</a:t>
              </a:r>
            </a:p>
            <a:p>
              <a:r>
                <a:rPr lang="en-GB" sz="1600" dirty="0" err="1" smtClean="0"/>
                <a:t>lastConnect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User</a:t>
              </a:r>
              <a:endParaRPr lang="en-GB" dirty="0"/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7092280" y="3795645"/>
            <a:ext cx="1512168" cy="1168710"/>
            <a:chOff x="1331640" y="2473846"/>
            <a:chExt cx="1584176" cy="1168710"/>
          </a:xfrm>
        </p:grpSpPr>
        <p:sp>
          <p:nvSpPr>
            <p:cNvPr id="48" name="47 Rectángulo"/>
            <p:cNvSpPr/>
            <p:nvPr/>
          </p:nvSpPr>
          <p:spPr>
            <a:xfrm>
              <a:off x="1331640" y="2852935"/>
              <a:ext cx="1584176" cy="7896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600" dirty="0" smtClean="0"/>
                <a:t>body: String</a:t>
              </a:r>
            </a:p>
            <a:p>
              <a:r>
                <a:rPr lang="en-GB" sz="1600" dirty="0" err="1" smtClean="0"/>
                <a:t>creationT</a:t>
              </a:r>
              <a:r>
                <a:rPr lang="en-GB" sz="1600" dirty="0" smtClean="0"/>
                <a:t>: Date</a:t>
              </a:r>
              <a:endParaRPr lang="en-GB" sz="1600" dirty="0"/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1331640" y="2473846"/>
              <a:ext cx="1584176" cy="379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dirty="0" smtClean="0"/>
                <a:t>Message</a:t>
              </a:r>
              <a:endParaRPr lang="en-GB" dirty="0"/>
            </a:p>
          </p:txBody>
        </p:sp>
      </p:grpSp>
      <p:cxnSp>
        <p:nvCxnSpPr>
          <p:cNvPr id="4" name="3 Conector angular"/>
          <p:cNvCxnSpPr>
            <a:stCxn id="43" idx="0"/>
          </p:cNvCxnSpPr>
          <p:nvPr/>
        </p:nvCxnSpPr>
        <p:spPr>
          <a:xfrm rot="5400000" flipH="1" flipV="1">
            <a:off x="2055679" y="1279322"/>
            <a:ext cx="1756281" cy="327636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627784" y="1700808"/>
            <a:ext cx="1906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{disjoint, complete}</a:t>
            </a:r>
            <a:endParaRPr lang="ca-ES" dirty="0"/>
          </a:p>
        </p:txBody>
      </p:sp>
      <p:cxnSp>
        <p:nvCxnSpPr>
          <p:cNvPr id="17" name="16 Conector recto"/>
          <p:cNvCxnSpPr>
            <a:stCxn id="39" idx="2"/>
            <a:endCxn id="46" idx="0"/>
          </p:cNvCxnSpPr>
          <p:nvPr/>
        </p:nvCxnSpPr>
        <p:spPr>
          <a:xfrm>
            <a:off x="4572000" y="2857066"/>
            <a:ext cx="0" cy="69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45" idx="3"/>
          </p:cNvCxnSpPr>
          <p:nvPr/>
        </p:nvCxnSpPr>
        <p:spPr>
          <a:xfrm>
            <a:off x="5436096" y="4447487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angular"/>
          <p:cNvCxnSpPr>
            <a:stCxn id="49" idx="0"/>
            <a:endCxn id="26" idx="3"/>
          </p:cNvCxnSpPr>
          <p:nvPr/>
        </p:nvCxnSpPr>
        <p:spPr>
          <a:xfrm rot="16200000" flipV="1">
            <a:off x="5618609" y="1565890"/>
            <a:ext cx="2263267" cy="219624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051720" y="3985190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2051720" y="4775666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2267744" y="3599838"/>
            <a:ext cx="1031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Member</a:t>
            </a:r>
            <a:endParaRPr lang="ca-ES" sz="2000" dirty="0"/>
          </a:p>
        </p:txBody>
      </p:sp>
      <p:sp>
        <p:nvSpPr>
          <p:cNvPr id="66" name="65 Rectángulo"/>
          <p:cNvSpPr/>
          <p:nvPr/>
        </p:nvSpPr>
        <p:spPr>
          <a:xfrm>
            <a:off x="2472177" y="4375556"/>
            <a:ext cx="864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Owner</a:t>
            </a:r>
            <a:endParaRPr lang="ca-ES" sz="2000" dirty="0"/>
          </a:p>
        </p:txBody>
      </p:sp>
      <p:sp>
        <p:nvSpPr>
          <p:cNvPr id="67" name="66 Rectángulo"/>
          <p:cNvSpPr/>
          <p:nvPr/>
        </p:nvSpPr>
        <p:spPr>
          <a:xfrm>
            <a:off x="5844842" y="3985190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Sends</a:t>
            </a:r>
            <a:endParaRPr lang="ca-ES" sz="2000" dirty="0"/>
          </a:p>
        </p:txBody>
      </p:sp>
      <p:sp>
        <p:nvSpPr>
          <p:cNvPr id="68" name="67 Rectángulo"/>
          <p:cNvSpPr/>
          <p:nvPr/>
        </p:nvSpPr>
        <p:spPr>
          <a:xfrm>
            <a:off x="7164288" y="1124744"/>
            <a:ext cx="1082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IsSentTo</a:t>
            </a:r>
            <a:endParaRPr lang="ca-ES" sz="2000" dirty="0"/>
          </a:p>
        </p:txBody>
      </p:sp>
      <p:sp>
        <p:nvSpPr>
          <p:cNvPr id="69" name="68 Rectángulo"/>
          <p:cNvSpPr/>
          <p:nvPr/>
        </p:nvSpPr>
        <p:spPr>
          <a:xfrm>
            <a:off x="2051720" y="3983578"/>
            <a:ext cx="7088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group</a:t>
            </a:r>
            <a:endParaRPr lang="ca-ES" dirty="0"/>
          </a:p>
        </p:txBody>
      </p:sp>
      <p:sp>
        <p:nvSpPr>
          <p:cNvPr id="70" name="69 Rectángulo"/>
          <p:cNvSpPr/>
          <p:nvPr/>
        </p:nvSpPr>
        <p:spPr>
          <a:xfrm>
            <a:off x="3133582" y="398357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user</a:t>
            </a:r>
            <a:endParaRPr lang="ca-ES" dirty="0"/>
          </a:p>
        </p:txBody>
      </p:sp>
      <p:sp>
        <p:nvSpPr>
          <p:cNvPr id="71" name="70 Rectángulo"/>
          <p:cNvSpPr/>
          <p:nvPr/>
        </p:nvSpPr>
        <p:spPr>
          <a:xfrm>
            <a:off x="2051720" y="4797152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owned</a:t>
            </a:r>
            <a:endParaRPr lang="ca-ES" dirty="0"/>
          </a:p>
        </p:txBody>
      </p:sp>
      <p:sp>
        <p:nvSpPr>
          <p:cNvPr id="72" name="71 Rectángulo"/>
          <p:cNvSpPr/>
          <p:nvPr/>
        </p:nvSpPr>
        <p:spPr>
          <a:xfrm>
            <a:off x="2958698" y="4797152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owner</a:t>
            </a:r>
            <a:endParaRPr lang="ca-ES" dirty="0"/>
          </a:p>
        </p:txBody>
      </p:sp>
      <p:sp>
        <p:nvSpPr>
          <p:cNvPr id="73" name="72 Rectángulo"/>
          <p:cNvSpPr/>
          <p:nvPr/>
        </p:nvSpPr>
        <p:spPr>
          <a:xfrm>
            <a:off x="2051720" y="3630616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74" name="73 Rectángulo"/>
          <p:cNvSpPr/>
          <p:nvPr/>
        </p:nvSpPr>
        <p:spPr>
          <a:xfrm>
            <a:off x="2071712" y="443711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75" name="74 Rectángulo"/>
          <p:cNvSpPr/>
          <p:nvPr/>
        </p:nvSpPr>
        <p:spPr>
          <a:xfrm>
            <a:off x="3203848" y="3623538"/>
            <a:ext cx="494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2..*</a:t>
            </a:r>
            <a:endParaRPr lang="ca-ES" dirty="0"/>
          </a:p>
        </p:txBody>
      </p:sp>
      <p:sp>
        <p:nvSpPr>
          <p:cNvPr id="76" name="75 Rectángulo"/>
          <p:cNvSpPr/>
          <p:nvPr/>
        </p:nvSpPr>
        <p:spPr>
          <a:xfrm>
            <a:off x="3409252" y="444748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77" name="76 Rectángulo"/>
          <p:cNvSpPr/>
          <p:nvPr/>
        </p:nvSpPr>
        <p:spPr>
          <a:xfrm>
            <a:off x="5436096" y="407707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78" name="77 Rectángulo"/>
          <p:cNvSpPr/>
          <p:nvPr/>
        </p:nvSpPr>
        <p:spPr>
          <a:xfrm>
            <a:off x="6827464" y="407707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/>
              <a:t>*</a:t>
            </a:r>
            <a:endParaRPr lang="ca-ES" dirty="0"/>
          </a:p>
        </p:txBody>
      </p:sp>
      <p:sp>
        <p:nvSpPr>
          <p:cNvPr id="79" name="78 Rectángulo"/>
          <p:cNvSpPr/>
          <p:nvPr/>
        </p:nvSpPr>
        <p:spPr>
          <a:xfrm>
            <a:off x="5652120" y="119675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1</a:t>
            </a:r>
            <a:endParaRPr lang="ca-ES" dirty="0"/>
          </a:p>
        </p:txBody>
      </p:sp>
      <p:sp>
        <p:nvSpPr>
          <p:cNvPr id="80" name="79 Rectángulo"/>
          <p:cNvSpPr/>
          <p:nvPr/>
        </p:nvSpPr>
        <p:spPr>
          <a:xfrm>
            <a:off x="7884368" y="3479522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*</a:t>
            </a:r>
            <a:endParaRPr lang="ca-ES" dirty="0"/>
          </a:p>
        </p:txBody>
      </p:sp>
      <p:sp>
        <p:nvSpPr>
          <p:cNvPr id="81" name="80 Rectángulo"/>
          <p:cNvSpPr/>
          <p:nvPr/>
        </p:nvSpPr>
        <p:spPr>
          <a:xfrm>
            <a:off x="5439121" y="4447487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sender</a:t>
            </a:r>
            <a:endParaRPr lang="ca-ES" dirty="0"/>
          </a:p>
        </p:txBody>
      </p:sp>
      <p:sp>
        <p:nvSpPr>
          <p:cNvPr id="82" name="81 Rectángulo"/>
          <p:cNvSpPr/>
          <p:nvPr/>
        </p:nvSpPr>
        <p:spPr>
          <a:xfrm>
            <a:off x="6519687" y="4447487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msg</a:t>
            </a:r>
            <a:endParaRPr lang="ca-ES" sz="1600" dirty="0"/>
          </a:p>
        </p:txBody>
      </p:sp>
      <p:sp>
        <p:nvSpPr>
          <p:cNvPr id="83" name="82 Rectángulo"/>
          <p:cNvSpPr/>
          <p:nvPr/>
        </p:nvSpPr>
        <p:spPr>
          <a:xfrm>
            <a:off x="7236296" y="3457091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msg</a:t>
            </a:r>
            <a:endParaRPr lang="ca-ES" sz="1600" dirty="0"/>
          </a:p>
        </p:txBody>
      </p:sp>
      <p:sp>
        <p:nvSpPr>
          <p:cNvPr id="84" name="83 Rectángulo"/>
          <p:cNvSpPr/>
          <p:nvPr/>
        </p:nvSpPr>
        <p:spPr>
          <a:xfrm>
            <a:off x="5652120" y="1556792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a-ES" sz="1600" dirty="0" err="1" smtClean="0"/>
              <a:t>receiver</a:t>
            </a:r>
            <a:endParaRPr lang="ca-ES" sz="1600" dirty="0"/>
          </a:p>
        </p:txBody>
      </p:sp>
      <p:sp>
        <p:nvSpPr>
          <p:cNvPr id="85" name="84 Rectángulo"/>
          <p:cNvSpPr/>
          <p:nvPr/>
        </p:nvSpPr>
        <p:spPr>
          <a:xfrm>
            <a:off x="4273524" y="3212976"/>
            <a:ext cx="29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 smtClean="0"/>
              <a:t>2</a:t>
            </a:r>
            <a:endParaRPr lang="ca-ES" dirty="0"/>
          </a:p>
        </p:txBody>
      </p:sp>
      <p:sp>
        <p:nvSpPr>
          <p:cNvPr id="86" name="85 Rectángulo"/>
          <p:cNvSpPr/>
          <p:nvPr/>
        </p:nvSpPr>
        <p:spPr>
          <a:xfrm>
            <a:off x="4307183" y="2877726"/>
            <a:ext cx="264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dirty="0"/>
              <a:t>*</a:t>
            </a:r>
            <a:endParaRPr lang="ca-ES" dirty="0"/>
          </a:p>
        </p:txBody>
      </p:sp>
      <p:sp>
        <p:nvSpPr>
          <p:cNvPr id="87" name="86 Rectángulo"/>
          <p:cNvSpPr/>
          <p:nvPr/>
        </p:nvSpPr>
        <p:spPr>
          <a:xfrm>
            <a:off x="4583564" y="2996952"/>
            <a:ext cx="14285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IsFormedBy</a:t>
            </a:r>
            <a:endParaRPr lang="ca-ES" sz="20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1115615" y="5157192"/>
            <a:ext cx="393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MemberOfOwned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err="1" smtClean="0">
                <a:latin typeface="+mn-lt"/>
              </a:rPr>
              <a:t>self.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includesAll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owned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115616" y="5877272"/>
            <a:ext cx="5326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Group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MessagesAfterCreation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smtClean="0">
                <a:latin typeface="+mn-lt"/>
              </a:rPr>
              <a:t>self.</a:t>
            </a:r>
            <a:r>
              <a:rPr lang="ca-ES" sz="2000" dirty="0" smtClean="0">
                <a:latin typeface="+mn-lt"/>
              </a:rPr>
              <a:t>msg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forAll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smtClean="0">
                <a:latin typeface="+mn-lt"/>
              </a:rPr>
              <a:t>e</a:t>
            </a:r>
            <a:r>
              <a:rPr lang="ca-ES" sz="2000" b="1" dirty="0" smtClean="0">
                <a:latin typeface="+mn-lt"/>
              </a:rPr>
              <a:t>| </a:t>
            </a:r>
            <a:r>
              <a:rPr lang="ca-ES" sz="2000" dirty="0" err="1" smtClean="0">
                <a:latin typeface="+mn-lt"/>
              </a:rPr>
              <a:t>e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creationT</a:t>
            </a:r>
            <a:r>
              <a:rPr lang="ca-ES" sz="2000" b="1" dirty="0" smtClean="0">
                <a:latin typeface="+mn-lt"/>
              </a:rPr>
              <a:t> &gt; 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creationT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  <p:grpSp>
        <p:nvGrpSpPr>
          <p:cNvPr id="57" name="56 Grupo"/>
          <p:cNvGrpSpPr/>
          <p:nvPr/>
        </p:nvGrpSpPr>
        <p:grpSpPr>
          <a:xfrm>
            <a:off x="4512169" y="1716700"/>
            <a:ext cx="119659" cy="327396"/>
            <a:chOff x="2363776" y="3838948"/>
            <a:chExt cx="119659" cy="399317"/>
          </a:xfrm>
        </p:grpSpPr>
        <p:cxnSp>
          <p:nvCxnSpPr>
            <p:cNvPr id="59" name="58 Conector recto de flecha"/>
            <p:cNvCxnSpPr/>
            <p:nvPr/>
          </p:nvCxnSpPr>
          <p:spPr>
            <a:xfrm flipV="1">
              <a:off x="2423606" y="3838948"/>
              <a:ext cx="0" cy="3993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59 Triángulo isósceles"/>
            <p:cNvSpPr/>
            <p:nvPr/>
          </p:nvSpPr>
          <p:spPr>
            <a:xfrm>
              <a:off x="2363776" y="3861051"/>
              <a:ext cx="119659" cy="123964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205373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4" grpId="0"/>
      <p:bldP spid="85" grpId="0"/>
      <p:bldP spid="86" grpId="0"/>
      <p:bldP spid="87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1115615" y="5157192"/>
            <a:ext cx="5326716" cy="1427966"/>
            <a:chOff x="1115615" y="5157192"/>
            <a:chExt cx="5326716" cy="1427966"/>
          </a:xfrm>
        </p:grpSpPr>
        <p:sp>
          <p:nvSpPr>
            <p:cNvPr id="54" name="53 CuadroTexto"/>
            <p:cNvSpPr txBox="1"/>
            <p:nvPr/>
          </p:nvSpPr>
          <p:spPr>
            <a:xfrm>
              <a:off x="1115615" y="5157192"/>
              <a:ext cx="39308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2000" b="1" dirty="0">
                  <a:latin typeface="+mn-lt"/>
                </a:rPr>
                <a:t>c</a:t>
              </a:r>
              <a:r>
                <a:rPr lang="ca-ES" sz="2000" b="1" dirty="0" smtClean="0">
                  <a:latin typeface="+mn-lt"/>
                </a:rPr>
                <a:t>ontext</a:t>
              </a:r>
              <a:r>
                <a:rPr lang="ca-ES" sz="2000" dirty="0" smtClean="0">
                  <a:latin typeface="+mn-lt"/>
                </a:rPr>
                <a:t> </a:t>
              </a:r>
              <a:r>
                <a:rPr lang="ca-ES" sz="2000" dirty="0" err="1" smtClean="0">
                  <a:latin typeface="+mn-lt"/>
                </a:rPr>
                <a:t>User</a:t>
              </a:r>
              <a:r>
                <a:rPr lang="ca-ES" sz="2000" dirty="0" smtClean="0">
                  <a:latin typeface="+mn-lt"/>
                </a:rPr>
                <a:t> </a:t>
              </a:r>
              <a:r>
                <a:rPr lang="ca-ES" sz="2000" b="1" dirty="0" err="1" smtClean="0">
                  <a:latin typeface="+mn-lt"/>
                </a:rPr>
                <a:t>inv</a:t>
              </a:r>
              <a:r>
                <a:rPr lang="ca-ES" sz="2000" b="1" dirty="0" smtClean="0">
                  <a:latin typeface="+mn-lt"/>
                </a:rPr>
                <a:t> </a:t>
              </a:r>
              <a:r>
                <a:rPr lang="ca-ES" sz="2000" dirty="0" err="1" smtClean="0">
                  <a:latin typeface="+mn-lt"/>
                </a:rPr>
                <a:t>MemberOfOwned</a:t>
              </a:r>
              <a:r>
                <a:rPr lang="ca-ES" sz="2000" dirty="0" smtClean="0">
                  <a:latin typeface="+mn-lt"/>
                </a:rPr>
                <a:t>:</a:t>
              </a:r>
            </a:p>
            <a:p>
              <a:r>
                <a:rPr lang="ca-ES" sz="2000" b="1" dirty="0" err="1" smtClean="0">
                  <a:latin typeface="+mn-lt"/>
                </a:rPr>
                <a:t>self.</a:t>
              </a:r>
              <a:r>
                <a:rPr lang="ca-ES" sz="2000" dirty="0" err="1" smtClean="0">
                  <a:latin typeface="+mn-lt"/>
                </a:rPr>
                <a:t>group</a:t>
              </a:r>
              <a:r>
                <a:rPr lang="ca-ES" sz="2000" b="1" dirty="0" smtClean="0">
                  <a:latin typeface="+mn-lt"/>
                </a:rPr>
                <a:t>-&gt;</a:t>
              </a:r>
              <a:r>
                <a:rPr lang="ca-ES" sz="2000" b="1" dirty="0" err="1" smtClean="0">
                  <a:latin typeface="+mn-lt"/>
                </a:rPr>
                <a:t>includesAll</a:t>
              </a:r>
              <a:r>
                <a:rPr lang="ca-ES" sz="2000" b="1" dirty="0" smtClean="0">
                  <a:latin typeface="+mn-lt"/>
                </a:rPr>
                <a:t>(</a:t>
              </a:r>
              <a:r>
                <a:rPr lang="ca-ES" sz="2000" dirty="0" err="1" smtClean="0">
                  <a:latin typeface="+mn-lt"/>
                </a:rPr>
                <a:t>self</a:t>
              </a:r>
              <a:r>
                <a:rPr lang="ca-ES" sz="2000" b="1" dirty="0" err="1" smtClean="0">
                  <a:latin typeface="+mn-lt"/>
                </a:rPr>
                <a:t>.</a:t>
              </a:r>
              <a:r>
                <a:rPr lang="ca-ES" sz="2000" dirty="0" err="1" smtClean="0">
                  <a:latin typeface="+mn-lt"/>
                </a:rPr>
                <a:t>owned</a:t>
              </a:r>
              <a:r>
                <a:rPr lang="ca-ES" sz="2000" b="1" dirty="0" smtClean="0">
                  <a:latin typeface="+mn-lt"/>
                </a:rPr>
                <a:t>)</a:t>
              </a:r>
              <a:endParaRPr lang="ca-ES" sz="2000" b="1" dirty="0">
                <a:latin typeface="+mn-lt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1115616" y="5877272"/>
              <a:ext cx="532671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2000" b="1" dirty="0">
                  <a:latin typeface="+mn-lt"/>
                </a:rPr>
                <a:t>c</a:t>
              </a:r>
              <a:r>
                <a:rPr lang="ca-ES" sz="2000" b="1" dirty="0" smtClean="0">
                  <a:latin typeface="+mn-lt"/>
                </a:rPr>
                <a:t>ontext</a:t>
              </a:r>
              <a:r>
                <a:rPr lang="ca-ES" sz="2000" dirty="0" smtClean="0">
                  <a:latin typeface="+mn-lt"/>
                </a:rPr>
                <a:t> Group </a:t>
              </a:r>
              <a:r>
                <a:rPr lang="ca-ES" sz="2000" b="1" dirty="0" err="1" smtClean="0">
                  <a:latin typeface="+mn-lt"/>
                </a:rPr>
                <a:t>inv</a:t>
              </a:r>
              <a:r>
                <a:rPr lang="ca-ES" sz="2000" b="1" dirty="0" smtClean="0">
                  <a:latin typeface="+mn-lt"/>
                </a:rPr>
                <a:t> </a:t>
              </a:r>
              <a:r>
                <a:rPr lang="ca-ES" sz="2000" dirty="0" err="1" smtClean="0">
                  <a:latin typeface="+mn-lt"/>
                </a:rPr>
                <a:t>MessagesAfterCreation</a:t>
              </a:r>
              <a:r>
                <a:rPr lang="ca-ES" sz="2000" dirty="0" smtClean="0">
                  <a:latin typeface="+mn-lt"/>
                </a:rPr>
                <a:t>:</a:t>
              </a:r>
            </a:p>
            <a:p>
              <a:r>
                <a:rPr lang="ca-ES" sz="2000" b="1" dirty="0" smtClean="0">
                  <a:latin typeface="+mn-lt"/>
                </a:rPr>
                <a:t>self.</a:t>
              </a:r>
              <a:r>
                <a:rPr lang="ca-ES" sz="2000" dirty="0" smtClean="0">
                  <a:latin typeface="+mn-lt"/>
                </a:rPr>
                <a:t>msg</a:t>
              </a:r>
              <a:r>
                <a:rPr lang="ca-ES" sz="2000" b="1" dirty="0" smtClean="0">
                  <a:latin typeface="+mn-lt"/>
                </a:rPr>
                <a:t>-&gt;</a:t>
              </a:r>
              <a:r>
                <a:rPr lang="ca-ES" sz="2000" b="1" dirty="0" err="1" smtClean="0">
                  <a:latin typeface="+mn-lt"/>
                </a:rPr>
                <a:t>forAll</a:t>
              </a:r>
              <a:r>
                <a:rPr lang="ca-ES" sz="2000" b="1" dirty="0" smtClean="0">
                  <a:latin typeface="+mn-lt"/>
                </a:rPr>
                <a:t>(</a:t>
              </a:r>
              <a:r>
                <a:rPr lang="ca-ES" sz="2000" dirty="0" smtClean="0">
                  <a:latin typeface="+mn-lt"/>
                </a:rPr>
                <a:t>e</a:t>
              </a:r>
              <a:r>
                <a:rPr lang="ca-ES" sz="2000" b="1" dirty="0" smtClean="0">
                  <a:latin typeface="+mn-lt"/>
                </a:rPr>
                <a:t>| </a:t>
              </a:r>
              <a:r>
                <a:rPr lang="ca-ES" sz="2000" dirty="0" err="1" smtClean="0">
                  <a:latin typeface="+mn-lt"/>
                </a:rPr>
                <a:t>e</a:t>
              </a:r>
              <a:r>
                <a:rPr lang="ca-ES" sz="2000" b="1" dirty="0" err="1" smtClean="0">
                  <a:latin typeface="+mn-lt"/>
                </a:rPr>
                <a:t>.</a:t>
              </a:r>
              <a:r>
                <a:rPr lang="ca-ES" sz="2000" dirty="0" err="1" smtClean="0">
                  <a:latin typeface="+mn-lt"/>
                </a:rPr>
                <a:t>creationT</a:t>
              </a:r>
              <a:r>
                <a:rPr lang="ca-ES" sz="2000" b="1" dirty="0" smtClean="0">
                  <a:latin typeface="+mn-lt"/>
                </a:rPr>
                <a:t> &gt; </a:t>
              </a:r>
              <a:r>
                <a:rPr lang="ca-ES" sz="2000" dirty="0" err="1" smtClean="0">
                  <a:latin typeface="+mn-lt"/>
                </a:rPr>
                <a:t>self</a:t>
              </a:r>
              <a:r>
                <a:rPr lang="ca-ES" sz="2000" b="1" dirty="0" err="1" smtClean="0">
                  <a:latin typeface="+mn-lt"/>
                </a:rPr>
                <a:t>.</a:t>
              </a:r>
              <a:r>
                <a:rPr lang="ca-ES" sz="2000" dirty="0" err="1" smtClean="0">
                  <a:latin typeface="+mn-lt"/>
                </a:rPr>
                <a:t>creationT</a:t>
              </a:r>
              <a:r>
                <a:rPr lang="ca-ES" sz="2000" b="1" dirty="0" smtClean="0">
                  <a:latin typeface="+mn-lt"/>
                </a:rPr>
                <a:t>)</a:t>
              </a:r>
              <a:endParaRPr lang="ca-ES" sz="20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90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4.44444E-6 -0.47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196752"/>
            <a:ext cx="686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How</a:t>
            </a:r>
            <a:r>
              <a:rPr lang="ca-ES" sz="3600" dirty="0" smtClean="0">
                <a:latin typeface="+mj-lt"/>
              </a:rPr>
              <a:t> can </a:t>
            </a:r>
            <a:r>
              <a:rPr lang="ca-ES" sz="3600" dirty="0" err="1" smtClean="0">
                <a:latin typeface="+mj-lt"/>
              </a:rPr>
              <a:t>we</a:t>
            </a:r>
            <a:r>
              <a:rPr lang="ca-ES" sz="3600" dirty="0" smtClean="0">
                <a:latin typeface="+mj-lt"/>
              </a:rPr>
              <a:t> </a:t>
            </a:r>
            <a:r>
              <a:rPr lang="ca-ES" sz="3600" dirty="0" err="1" smtClean="0">
                <a:latin typeface="+mj-lt"/>
              </a:rPr>
              <a:t>check</a:t>
            </a:r>
            <a:r>
              <a:rPr lang="ca-ES" sz="3600" dirty="0" smtClean="0">
                <a:latin typeface="+mj-lt"/>
              </a:rPr>
              <a:t> OCL </a:t>
            </a:r>
            <a:r>
              <a:rPr lang="ca-ES" sz="3600" dirty="0" err="1" smtClean="0">
                <a:latin typeface="+mj-lt"/>
              </a:rPr>
              <a:t>constraints</a:t>
            </a:r>
            <a:r>
              <a:rPr lang="ca-ES" sz="3600" dirty="0" smtClean="0">
                <a:latin typeface="+mj-lt"/>
              </a:rPr>
              <a:t>?</a:t>
            </a:r>
            <a:endParaRPr lang="ca-ES" sz="3600" dirty="0">
              <a:latin typeface="+mj-lt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115615" y="1929026"/>
            <a:ext cx="393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User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MemberOfOwned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err="1" smtClean="0">
                <a:latin typeface="+mn-lt"/>
              </a:rPr>
              <a:t>self.</a:t>
            </a:r>
            <a:r>
              <a:rPr lang="ca-ES" sz="2000" dirty="0" err="1" smtClean="0">
                <a:latin typeface="+mn-lt"/>
              </a:rPr>
              <a:t>group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includesAll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owned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115616" y="2649106"/>
            <a:ext cx="5326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>
                <a:latin typeface="+mn-lt"/>
              </a:rPr>
              <a:t>c</a:t>
            </a:r>
            <a:r>
              <a:rPr lang="ca-ES" sz="2000" b="1" dirty="0" smtClean="0">
                <a:latin typeface="+mn-lt"/>
              </a:rPr>
              <a:t>ontext</a:t>
            </a:r>
            <a:r>
              <a:rPr lang="ca-ES" sz="2000" dirty="0" smtClean="0">
                <a:latin typeface="+mn-lt"/>
              </a:rPr>
              <a:t> Group </a:t>
            </a:r>
            <a:r>
              <a:rPr lang="ca-ES" sz="2000" b="1" dirty="0" err="1" smtClean="0">
                <a:latin typeface="+mn-lt"/>
              </a:rPr>
              <a:t>inv</a:t>
            </a:r>
            <a:r>
              <a:rPr lang="ca-ES" sz="2000" b="1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MessagesAfterCreation</a:t>
            </a:r>
            <a:r>
              <a:rPr lang="ca-ES" sz="2000" dirty="0" smtClean="0">
                <a:latin typeface="+mn-lt"/>
              </a:rPr>
              <a:t>:</a:t>
            </a:r>
          </a:p>
          <a:p>
            <a:r>
              <a:rPr lang="ca-ES" sz="2000" b="1" dirty="0" smtClean="0">
                <a:latin typeface="+mn-lt"/>
              </a:rPr>
              <a:t>self.</a:t>
            </a:r>
            <a:r>
              <a:rPr lang="ca-ES" sz="2000" dirty="0" smtClean="0">
                <a:latin typeface="+mn-lt"/>
              </a:rPr>
              <a:t>msg</a:t>
            </a:r>
            <a:r>
              <a:rPr lang="ca-ES" sz="2000" b="1" dirty="0" smtClean="0">
                <a:latin typeface="+mn-lt"/>
              </a:rPr>
              <a:t>-&gt;</a:t>
            </a:r>
            <a:r>
              <a:rPr lang="ca-ES" sz="2000" b="1" dirty="0" err="1" smtClean="0">
                <a:latin typeface="+mn-lt"/>
              </a:rPr>
              <a:t>forAll</a:t>
            </a:r>
            <a:r>
              <a:rPr lang="ca-ES" sz="2000" b="1" dirty="0" smtClean="0">
                <a:latin typeface="+mn-lt"/>
              </a:rPr>
              <a:t>(</a:t>
            </a:r>
            <a:r>
              <a:rPr lang="ca-ES" sz="2000" dirty="0" smtClean="0">
                <a:latin typeface="+mn-lt"/>
              </a:rPr>
              <a:t>e</a:t>
            </a:r>
            <a:r>
              <a:rPr lang="ca-ES" sz="2000" b="1" dirty="0" smtClean="0">
                <a:latin typeface="+mn-lt"/>
              </a:rPr>
              <a:t>| </a:t>
            </a:r>
            <a:r>
              <a:rPr lang="ca-ES" sz="2000" dirty="0" err="1" smtClean="0">
                <a:latin typeface="+mn-lt"/>
              </a:rPr>
              <a:t>e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creationT</a:t>
            </a:r>
            <a:r>
              <a:rPr lang="ca-ES" sz="2000" b="1" dirty="0" smtClean="0">
                <a:latin typeface="+mn-lt"/>
              </a:rPr>
              <a:t> &gt; </a:t>
            </a:r>
            <a:r>
              <a:rPr lang="ca-ES" sz="2000" dirty="0" err="1" smtClean="0">
                <a:latin typeface="+mn-lt"/>
              </a:rPr>
              <a:t>self</a:t>
            </a:r>
            <a:r>
              <a:rPr lang="ca-ES" sz="2000" b="1" dirty="0" err="1" smtClean="0">
                <a:latin typeface="+mn-lt"/>
              </a:rPr>
              <a:t>.</a:t>
            </a:r>
            <a:r>
              <a:rPr lang="ca-ES" sz="2000" dirty="0" err="1" smtClean="0">
                <a:latin typeface="+mn-lt"/>
              </a:rPr>
              <a:t>creationT</a:t>
            </a:r>
            <a:r>
              <a:rPr lang="ca-ES" sz="2000" b="1" dirty="0" smtClean="0">
                <a:latin typeface="+mn-lt"/>
              </a:rPr>
              <a:t>)</a:t>
            </a:r>
            <a:endParaRPr lang="ca-ES" sz="2000" b="1" dirty="0">
              <a:latin typeface="+mn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39552" y="3502749"/>
            <a:ext cx="8043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 smtClean="0">
                <a:latin typeface="+mj-lt"/>
              </a:rPr>
              <a:t>Translating</a:t>
            </a:r>
            <a:r>
              <a:rPr lang="ca-ES" sz="3600" dirty="0" smtClean="0">
                <a:latin typeface="+mj-lt"/>
              </a:rPr>
              <a:t> OCL </a:t>
            </a:r>
            <a:r>
              <a:rPr lang="ca-ES" sz="3600" dirty="0" err="1" smtClean="0">
                <a:latin typeface="+mj-lt"/>
              </a:rPr>
              <a:t>constraints</a:t>
            </a:r>
            <a:r>
              <a:rPr lang="ca-ES" sz="3600" dirty="0" smtClean="0">
                <a:latin typeface="+mj-lt"/>
              </a:rPr>
              <a:t> to SQL </a:t>
            </a:r>
            <a:r>
              <a:rPr lang="ca-ES" sz="3600" dirty="0" err="1" smtClean="0">
                <a:latin typeface="+mj-lt"/>
              </a:rPr>
              <a:t>queries</a:t>
            </a:r>
            <a:endParaRPr lang="ca-ES" sz="3600" dirty="0">
              <a:latin typeface="+mj-lt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755576" y="4129916"/>
            <a:ext cx="782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smtClean="0">
                <a:latin typeface="+mj-lt"/>
              </a:rPr>
              <a:t>Idea: </a:t>
            </a:r>
            <a:r>
              <a:rPr lang="ca-ES" sz="2800" dirty="0" err="1" smtClean="0">
                <a:latin typeface="+mj-lt"/>
              </a:rPr>
              <a:t>Query</a:t>
            </a:r>
            <a:r>
              <a:rPr lang="ca-ES" sz="2800" dirty="0" smtClean="0">
                <a:latin typeface="+mj-lt"/>
              </a:rPr>
              <a:t> for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instances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violating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the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constraint</a:t>
            </a:r>
            <a:endParaRPr lang="ca-ES" sz="2800" dirty="0">
              <a:latin typeface="+mj-lt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339752" y="4797152"/>
            <a:ext cx="48689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b="1" dirty="0" smtClean="0">
                <a:latin typeface="+mn-lt"/>
              </a:rPr>
              <a:t>SELECT </a:t>
            </a:r>
            <a:r>
              <a:rPr lang="ca-ES" sz="2000" dirty="0" smtClean="0">
                <a:latin typeface="+mn-lt"/>
              </a:rPr>
              <a:t>*</a:t>
            </a:r>
          </a:p>
          <a:p>
            <a:r>
              <a:rPr lang="ca-ES" sz="2000" b="1" dirty="0" smtClean="0">
                <a:latin typeface="+mn-lt"/>
              </a:rPr>
              <a:t>FROM </a:t>
            </a:r>
            <a:r>
              <a:rPr lang="ca-ES" sz="2000" dirty="0" smtClean="0">
                <a:latin typeface="+mn-lt"/>
              </a:rPr>
              <a:t>Group 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IsSentTo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JOIN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Message</a:t>
            </a:r>
            <a:endParaRPr lang="ca-ES" sz="2000" dirty="0" smtClean="0">
              <a:latin typeface="+mn-lt"/>
            </a:endParaRPr>
          </a:p>
          <a:p>
            <a:r>
              <a:rPr lang="ca-ES" sz="2000" b="1" dirty="0" smtClean="0">
                <a:latin typeface="+mn-lt"/>
              </a:rPr>
              <a:t>WHERE </a:t>
            </a:r>
            <a:r>
              <a:rPr lang="ca-ES" sz="2000" dirty="0" err="1" smtClean="0">
                <a:latin typeface="+mn-lt"/>
              </a:rPr>
              <a:t>Group.createT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b="1" dirty="0" smtClean="0">
                <a:latin typeface="+mn-lt"/>
              </a:rPr>
              <a:t>&gt;=</a:t>
            </a:r>
            <a:r>
              <a:rPr lang="ca-ES" sz="2000" dirty="0" smtClean="0">
                <a:latin typeface="+mn-lt"/>
              </a:rPr>
              <a:t> </a:t>
            </a:r>
            <a:r>
              <a:rPr lang="ca-ES" sz="2000" dirty="0" err="1" smtClean="0">
                <a:latin typeface="+mn-lt"/>
              </a:rPr>
              <a:t>Message.creationT</a:t>
            </a:r>
            <a:endParaRPr lang="ca-ES" sz="20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576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1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196752"/>
            <a:ext cx="73743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+mj-lt"/>
              </a:rPr>
              <a:t>There are some automatic OCL to SQL </a:t>
            </a:r>
          </a:p>
          <a:p>
            <a:r>
              <a:rPr lang="en-GB" sz="3600" dirty="0" smtClean="0">
                <a:latin typeface="+mj-lt"/>
              </a:rPr>
              <a:t>translators:</a:t>
            </a:r>
            <a:endParaRPr lang="en-GB" sz="3600" dirty="0"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95232" y="2548061"/>
            <a:ext cx="46288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+mj-lt"/>
              </a:rPr>
              <a:t>OCL2SQL </a:t>
            </a:r>
            <a:r>
              <a:rPr lang="ca-ES" sz="2800" dirty="0" err="1" smtClean="0">
                <a:latin typeface="+mj-lt"/>
              </a:rPr>
              <a:t>from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OCLDresden</a:t>
            </a:r>
            <a:endParaRPr lang="ca-ES" sz="2800" dirty="0" smtClean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+mj-lt"/>
              </a:rPr>
              <a:t>MySQL4OCL</a:t>
            </a:r>
            <a:endParaRPr lang="ca-ES" sz="2800" dirty="0">
              <a:latin typeface="+mj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987824" y="5302949"/>
            <a:ext cx="5517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dirty="0" smtClean="0">
                <a:latin typeface="+mj-lt"/>
              </a:rPr>
              <a:t>None of them is incremental</a:t>
            </a:r>
            <a:endParaRPr lang="en-GB" sz="3600" dirty="0">
              <a:latin typeface="+mj-lt"/>
            </a:endParaRPr>
          </a:p>
        </p:txBody>
      </p:sp>
      <p:pic>
        <p:nvPicPr>
          <p:cNvPr id="1026" name="Picture 2" descr="Exclamation Icon 256x256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69" y="3645024"/>
            <a:ext cx="1618565" cy="161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44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Motivation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6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111215" y="1041884"/>
            <a:ext cx="4812701" cy="2171092"/>
            <a:chOff x="179512" y="980728"/>
            <a:chExt cx="8784976" cy="4304605"/>
          </a:xfrm>
        </p:grpSpPr>
        <p:grpSp>
          <p:nvGrpSpPr>
            <p:cNvPr id="30" name="29 Grupo"/>
            <p:cNvGrpSpPr/>
            <p:nvPr/>
          </p:nvGrpSpPr>
          <p:grpSpPr>
            <a:xfrm>
              <a:off x="3358512" y="980728"/>
              <a:ext cx="2293608" cy="720079"/>
              <a:chOff x="1233837" y="2473846"/>
              <a:chExt cx="1681979" cy="720079"/>
            </a:xfrm>
          </p:grpSpPr>
          <p:sp>
            <p:nvSpPr>
              <p:cNvPr id="31" name="30 Rectángulo"/>
              <p:cNvSpPr/>
              <p:nvPr/>
            </p:nvSpPr>
            <p:spPr>
              <a:xfrm>
                <a:off x="1233837" y="2852936"/>
                <a:ext cx="1681979" cy="34098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endParaRPr lang="en-GB" dirty="0"/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1233837" y="2473846"/>
                <a:ext cx="1681979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sz="1000" dirty="0" err="1" smtClean="0"/>
                  <a:t>ConversationGroup</a:t>
                </a:r>
                <a:endParaRPr lang="en-GB" sz="1000" dirty="0"/>
              </a:p>
            </p:txBody>
          </p:sp>
        </p:grpSp>
        <p:grpSp>
          <p:nvGrpSpPr>
            <p:cNvPr id="33" name="32 Grupo"/>
            <p:cNvGrpSpPr/>
            <p:nvPr/>
          </p:nvGrpSpPr>
          <p:grpSpPr>
            <a:xfrm>
              <a:off x="4512170" y="1715094"/>
              <a:ext cx="119659" cy="407789"/>
              <a:chOff x="2363776" y="3826783"/>
              <a:chExt cx="119659" cy="497371"/>
            </a:xfrm>
          </p:grpSpPr>
          <p:cxnSp>
            <p:nvCxnSpPr>
              <p:cNvPr id="34" name="33 Conector recto de flecha"/>
              <p:cNvCxnSpPr/>
              <p:nvPr/>
            </p:nvCxnSpPr>
            <p:spPr>
              <a:xfrm flipV="1">
                <a:off x="2426961" y="3826783"/>
                <a:ext cx="0" cy="49737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34 Triángulo isósceles"/>
              <p:cNvSpPr/>
              <p:nvPr/>
            </p:nvSpPr>
            <p:spPr>
              <a:xfrm>
                <a:off x="2363776" y="3861048"/>
                <a:ext cx="119659" cy="123964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36" name="35 Grupo"/>
            <p:cNvGrpSpPr/>
            <p:nvPr/>
          </p:nvGrpSpPr>
          <p:grpSpPr>
            <a:xfrm>
              <a:off x="3707904" y="2132856"/>
              <a:ext cx="1728192" cy="724210"/>
              <a:chOff x="1331640" y="2473846"/>
              <a:chExt cx="1584176" cy="724210"/>
            </a:xfrm>
          </p:grpSpPr>
          <p:sp>
            <p:nvSpPr>
              <p:cNvPr id="37" name="36 Rectángulo"/>
              <p:cNvSpPr/>
              <p:nvPr/>
            </p:nvSpPr>
            <p:spPr>
              <a:xfrm>
                <a:off x="1331640" y="2852936"/>
                <a:ext cx="1584176" cy="3451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endParaRPr lang="en-GB" dirty="0"/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1331640" y="2473846"/>
                <a:ext cx="1584176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sz="1000" dirty="0" smtClean="0"/>
                  <a:t>Pair</a:t>
                </a:r>
                <a:endParaRPr lang="en-GB" sz="1000" dirty="0"/>
              </a:p>
            </p:txBody>
          </p:sp>
        </p:grpSp>
        <p:grpSp>
          <p:nvGrpSpPr>
            <p:cNvPr id="44" name="43 Grupo"/>
            <p:cNvGrpSpPr/>
            <p:nvPr/>
          </p:nvGrpSpPr>
          <p:grpSpPr>
            <a:xfrm>
              <a:off x="179512" y="3795645"/>
              <a:ext cx="1872208" cy="1168710"/>
              <a:chOff x="1331640" y="2473846"/>
              <a:chExt cx="1584176" cy="1168710"/>
            </a:xfrm>
          </p:grpSpPr>
          <p:sp>
            <p:nvSpPr>
              <p:cNvPr id="45" name="44 Rectángulo"/>
              <p:cNvSpPr/>
              <p:nvPr/>
            </p:nvSpPr>
            <p:spPr>
              <a:xfrm>
                <a:off x="1331640" y="2852936"/>
                <a:ext cx="1584176" cy="7896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000" dirty="0" err="1" smtClean="0"/>
                  <a:t>creationT</a:t>
                </a:r>
                <a:r>
                  <a:rPr lang="en-GB" sz="1000" dirty="0" smtClean="0"/>
                  <a:t>: Date</a:t>
                </a:r>
                <a:endParaRPr lang="en-GB" sz="1000" dirty="0"/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1331640" y="2473846"/>
                <a:ext cx="1584176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sz="1000" dirty="0" smtClean="0"/>
                  <a:t>Group</a:t>
                </a:r>
                <a:endParaRPr lang="en-GB" sz="1000" dirty="0"/>
              </a:p>
            </p:txBody>
          </p:sp>
        </p:grpSp>
        <p:grpSp>
          <p:nvGrpSpPr>
            <p:cNvPr id="47" name="46 Grupo"/>
            <p:cNvGrpSpPr/>
            <p:nvPr/>
          </p:nvGrpSpPr>
          <p:grpSpPr>
            <a:xfrm>
              <a:off x="3707904" y="3551530"/>
              <a:ext cx="1728192" cy="1412825"/>
              <a:chOff x="1331640" y="2473846"/>
              <a:chExt cx="1584176" cy="1412825"/>
            </a:xfrm>
          </p:grpSpPr>
          <p:sp>
            <p:nvSpPr>
              <p:cNvPr id="48" name="47 Rectángulo"/>
              <p:cNvSpPr/>
              <p:nvPr/>
            </p:nvSpPr>
            <p:spPr>
              <a:xfrm>
                <a:off x="1331640" y="2852935"/>
                <a:ext cx="1584176" cy="10337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000" dirty="0" smtClean="0"/>
                  <a:t>phone: String</a:t>
                </a:r>
              </a:p>
              <a:p>
                <a:r>
                  <a:rPr lang="en-GB" sz="1000" dirty="0" smtClean="0"/>
                  <a:t>state: String</a:t>
                </a:r>
              </a:p>
              <a:p>
                <a:r>
                  <a:rPr lang="en-GB" sz="1000" dirty="0" err="1" smtClean="0"/>
                  <a:t>lastConn</a:t>
                </a:r>
                <a:r>
                  <a:rPr lang="en-GB" sz="1000" dirty="0" smtClean="0"/>
                  <a:t>: Date</a:t>
                </a:r>
                <a:endParaRPr lang="en-GB" sz="1000" dirty="0"/>
              </a:p>
            </p:txBody>
          </p:sp>
          <p:sp>
            <p:nvSpPr>
              <p:cNvPr id="49" name="48 Rectángulo"/>
              <p:cNvSpPr/>
              <p:nvPr/>
            </p:nvSpPr>
            <p:spPr>
              <a:xfrm>
                <a:off x="1331640" y="2473846"/>
                <a:ext cx="1584176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sz="1000" dirty="0" smtClean="0"/>
                  <a:t>User</a:t>
                </a:r>
                <a:endParaRPr lang="en-GB" sz="1000" dirty="0"/>
              </a:p>
            </p:txBody>
          </p:sp>
        </p:grpSp>
        <p:grpSp>
          <p:nvGrpSpPr>
            <p:cNvPr id="50" name="49 Grupo"/>
            <p:cNvGrpSpPr/>
            <p:nvPr/>
          </p:nvGrpSpPr>
          <p:grpSpPr>
            <a:xfrm>
              <a:off x="7092280" y="3795645"/>
              <a:ext cx="1872208" cy="1168710"/>
              <a:chOff x="1331640" y="2473846"/>
              <a:chExt cx="1584176" cy="1168710"/>
            </a:xfrm>
          </p:grpSpPr>
          <p:sp>
            <p:nvSpPr>
              <p:cNvPr id="51" name="50 Rectángulo"/>
              <p:cNvSpPr/>
              <p:nvPr/>
            </p:nvSpPr>
            <p:spPr>
              <a:xfrm>
                <a:off x="1331640" y="2852935"/>
                <a:ext cx="1584176" cy="78962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000" dirty="0" smtClean="0"/>
                  <a:t>body: String</a:t>
                </a:r>
              </a:p>
              <a:p>
                <a:r>
                  <a:rPr lang="en-GB" sz="1000" dirty="0" err="1" smtClean="0"/>
                  <a:t>creationT</a:t>
                </a:r>
                <a:r>
                  <a:rPr lang="en-GB" sz="1000" dirty="0" smtClean="0"/>
                  <a:t>: Date</a:t>
                </a:r>
                <a:endParaRPr lang="en-GB" sz="1000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>
                <a:off x="1331640" y="2473846"/>
                <a:ext cx="1584176" cy="3790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GB" sz="1000" dirty="0" smtClean="0"/>
                  <a:t>Message</a:t>
                </a:r>
                <a:endParaRPr lang="en-GB" sz="1000" dirty="0"/>
              </a:p>
            </p:txBody>
          </p:sp>
        </p:grpSp>
        <p:cxnSp>
          <p:nvCxnSpPr>
            <p:cNvPr id="53" name="52 Conector angular"/>
            <p:cNvCxnSpPr/>
            <p:nvPr/>
          </p:nvCxnSpPr>
          <p:spPr>
            <a:xfrm rot="5400000" flipH="1" flipV="1">
              <a:off x="1965668" y="1189311"/>
              <a:ext cx="1756282" cy="3456387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Rectángulo"/>
            <p:cNvSpPr/>
            <p:nvPr/>
          </p:nvSpPr>
          <p:spPr>
            <a:xfrm>
              <a:off x="2318012" y="1634703"/>
              <a:ext cx="2294631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 smtClean="0"/>
                <a:t>{disjoint, complete}</a:t>
              </a:r>
              <a:endParaRPr lang="ca-ES" sz="1000" dirty="0"/>
            </a:p>
          </p:txBody>
        </p:sp>
        <p:cxnSp>
          <p:nvCxnSpPr>
            <p:cNvPr id="55" name="54 Conector recto"/>
            <p:cNvCxnSpPr>
              <a:stCxn id="37" idx="2"/>
              <a:endCxn id="49" idx="0"/>
            </p:cNvCxnSpPr>
            <p:nvPr/>
          </p:nvCxnSpPr>
          <p:spPr>
            <a:xfrm>
              <a:off x="4572000" y="2857066"/>
              <a:ext cx="0" cy="6944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>
              <a:stCxn id="48" idx="3"/>
            </p:cNvCxnSpPr>
            <p:nvPr/>
          </p:nvCxnSpPr>
          <p:spPr>
            <a:xfrm>
              <a:off x="5436096" y="4447487"/>
              <a:ext cx="16561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angular"/>
            <p:cNvCxnSpPr>
              <a:stCxn id="52" idx="0"/>
              <a:endCxn id="31" idx="3"/>
            </p:cNvCxnSpPr>
            <p:nvPr/>
          </p:nvCxnSpPr>
          <p:spPr>
            <a:xfrm rot="16200000" flipV="1">
              <a:off x="5707586" y="1474847"/>
              <a:ext cx="2265332" cy="2376265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2051720" y="3985190"/>
              <a:ext cx="16561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2051720" y="4775666"/>
              <a:ext cx="16561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59 Rectángulo"/>
            <p:cNvSpPr/>
            <p:nvPr/>
          </p:nvSpPr>
          <p:spPr>
            <a:xfrm>
              <a:off x="2186059" y="3599837"/>
              <a:ext cx="1194426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Member</a:t>
              </a:r>
              <a:endParaRPr lang="ca-ES" sz="1000" dirty="0"/>
            </a:p>
          </p:txBody>
        </p:sp>
        <p:sp>
          <p:nvSpPr>
            <p:cNvPr id="61" name="60 Rectángulo"/>
            <p:cNvSpPr/>
            <p:nvPr/>
          </p:nvSpPr>
          <p:spPr>
            <a:xfrm>
              <a:off x="2391992" y="4375555"/>
              <a:ext cx="1024713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Owner</a:t>
              </a:r>
              <a:endParaRPr lang="ca-ES" sz="1000" dirty="0"/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5766463" y="3985189"/>
              <a:ext cx="995453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Sends</a:t>
              </a:r>
              <a:endParaRPr lang="ca-ES" sz="1000" dirty="0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7071704" y="1124745"/>
              <a:ext cx="1267579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err="1" smtClean="0"/>
                <a:t>IsSentTo</a:t>
              </a:r>
              <a:endParaRPr lang="ca-ES" sz="1000" dirty="0"/>
            </a:p>
          </p:txBody>
        </p:sp>
        <p:sp>
          <p:nvSpPr>
            <p:cNvPr id="64" name="63 Rectángulo"/>
            <p:cNvSpPr/>
            <p:nvPr/>
          </p:nvSpPr>
          <p:spPr>
            <a:xfrm>
              <a:off x="2012919" y="3983577"/>
              <a:ext cx="931079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 smtClean="0"/>
                <a:t>group</a:t>
              </a:r>
              <a:endParaRPr lang="ca-ES" sz="1000" dirty="0"/>
            </a:p>
          </p:txBody>
        </p:sp>
        <p:sp>
          <p:nvSpPr>
            <p:cNvPr id="65" name="64 Rectángulo"/>
            <p:cNvSpPr/>
            <p:nvPr/>
          </p:nvSpPr>
          <p:spPr>
            <a:xfrm>
              <a:off x="2926770" y="3983577"/>
              <a:ext cx="790628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dirty="0" smtClean="0"/>
                <a:t>user</a:t>
              </a:r>
              <a:endParaRPr lang="ca-ES" sz="1000" dirty="0"/>
            </a:p>
          </p:txBody>
        </p:sp>
        <p:sp>
          <p:nvSpPr>
            <p:cNvPr id="66" name="65 Rectángulo"/>
            <p:cNvSpPr/>
            <p:nvPr/>
          </p:nvSpPr>
          <p:spPr>
            <a:xfrm>
              <a:off x="1911222" y="4797153"/>
              <a:ext cx="1021787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 smtClean="0"/>
                <a:t>owned</a:t>
              </a:r>
              <a:endParaRPr lang="ca-ES" sz="1000" dirty="0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2881055" y="4797153"/>
              <a:ext cx="972044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dirty="0" smtClean="0"/>
                <a:t>owner</a:t>
              </a:r>
              <a:endParaRPr lang="ca-ES" sz="1000" dirty="0"/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2051718" y="3630615"/>
              <a:ext cx="351473" cy="3990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dirty="0" smtClean="0"/>
                <a:t>*</a:t>
              </a:r>
              <a:endParaRPr lang="ca-ES" sz="1200" dirty="0"/>
            </a:p>
          </p:txBody>
        </p:sp>
        <p:sp>
          <p:nvSpPr>
            <p:cNvPr id="69" name="68 Rectángulo"/>
            <p:cNvSpPr/>
            <p:nvPr/>
          </p:nvSpPr>
          <p:spPr>
            <a:xfrm>
              <a:off x="2071712" y="4437112"/>
              <a:ext cx="351473" cy="3990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dirty="0" smtClean="0"/>
                <a:t>*</a:t>
              </a:r>
              <a:endParaRPr lang="ca-ES" sz="1200" dirty="0"/>
            </a:p>
          </p:txBody>
        </p:sp>
        <p:sp>
          <p:nvSpPr>
            <p:cNvPr id="70" name="69 Rectángulo"/>
            <p:cNvSpPr/>
            <p:nvPr/>
          </p:nvSpPr>
          <p:spPr>
            <a:xfrm>
              <a:off x="3101084" y="3550579"/>
              <a:ext cx="685287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dirty="0" smtClean="0"/>
                <a:t>2..*</a:t>
              </a:r>
              <a:endParaRPr lang="ca-ES" sz="1000" dirty="0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3327334" y="4407197"/>
              <a:ext cx="465832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/>
                <a:t>1</a:t>
              </a:r>
              <a:endParaRPr lang="ca-ES" sz="1000" dirty="0"/>
            </a:p>
          </p:txBody>
        </p:sp>
        <p:sp>
          <p:nvSpPr>
            <p:cNvPr id="72" name="71 Rectángulo"/>
            <p:cNvSpPr/>
            <p:nvPr/>
          </p:nvSpPr>
          <p:spPr>
            <a:xfrm>
              <a:off x="5436096" y="4077073"/>
              <a:ext cx="465832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/>
                <a:t>1</a:t>
              </a:r>
              <a:endParaRPr lang="ca-ES" sz="1000" dirty="0"/>
            </a:p>
          </p:txBody>
        </p:sp>
        <p:sp>
          <p:nvSpPr>
            <p:cNvPr id="73" name="72 Rectángulo"/>
            <p:cNvSpPr/>
            <p:nvPr/>
          </p:nvSpPr>
          <p:spPr>
            <a:xfrm>
              <a:off x="6664487" y="4077073"/>
              <a:ext cx="427794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dirty="0"/>
                <a:t>*</a:t>
              </a:r>
              <a:endParaRPr lang="ca-ES" sz="1000" dirty="0"/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5652118" y="1196752"/>
              <a:ext cx="465832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 smtClean="0"/>
                <a:t>1</a:t>
              </a:r>
              <a:endParaRPr lang="ca-ES" sz="1000" dirty="0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8028384" y="3479522"/>
              <a:ext cx="427794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 smtClean="0"/>
                <a:t>*</a:t>
              </a:r>
              <a:endParaRPr lang="ca-ES" sz="1000" dirty="0"/>
            </a:p>
          </p:txBody>
        </p:sp>
        <p:sp>
          <p:nvSpPr>
            <p:cNvPr id="76" name="75 Rectángulo"/>
            <p:cNvSpPr/>
            <p:nvPr/>
          </p:nvSpPr>
          <p:spPr>
            <a:xfrm>
              <a:off x="5439121" y="4447487"/>
              <a:ext cx="1048122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dirty="0" smtClean="0"/>
                <a:t>sender</a:t>
              </a:r>
              <a:endParaRPr lang="ca-ES" sz="1000" dirty="0"/>
            </a:p>
          </p:txBody>
        </p:sp>
        <p:sp>
          <p:nvSpPr>
            <p:cNvPr id="77" name="76 Rectángulo"/>
            <p:cNvSpPr/>
            <p:nvPr/>
          </p:nvSpPr>
          <p:spPr>
            <a:xfrm>
              <a:off x="6313358" y="4447487"/>
              <a:ext cx="778923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ca-ES" sz="1000" dirty="0" err="1" smtClean="0"/>
                <a:t>msg</a:t>
              </a:r>
              <a:endParaRPr lang="ca-ES" sz="1000" dirty="0"/>
            </a:p>
          </p:txBody>
        </p:sp>
        <p:sp>
          <p:nvSpPr>
            <p:cNvPr id="78" name="77 Rectángulo"/>
            <p:cNvSpPr/>
            <p:nvPr/>
          </p:nvSpPr>
          <p:spPr>
            <a:xfrm>
              <a:off x="7249460" y="3457091"/>
              <a:ext cx="778923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ca-ES" sz="1000" dirty="0" err="1" smtClean="0"/>
                <a:t>msg</a:t>
              </a:r>
              <a:endParaRPr lang="ca-ES" sz="1000" dirty="0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5546683" y="1556791"/>
              <a:ext cx="1168091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ca-ES" sz="1000" dirty="0" err="1" smtClean="0"/>
                <a:t>receiver</a:t>
              </a:r>
              <a:endParaRPr lang="ca-ES" sz="1000" dirty="0"/>
            </a:p>
          </p:txBody>
        </p:sp>
        <p:sp>
          <p:nvSpPr>
            <p:cNvPr id="80" name="79 Rectángulo"/>
            <p:cNvSpPr/>
            <p:nvPr/>
          </p:nvSpPr>
          <p:spPr>
            <a:xfrm>
              <a:off x="4106171" y="3212976"/>
              <a:ext cx="465832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dirty="0" smtClean="0"/>
                <a:t>2</a:t>
              </a:r>
              <a:endParaRPr lang="ca-ES" sz="1000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4144205" y="2877727"/>
              <a:ext cx="427794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dirty="0"/>
                <a:t>*</a:t>
              </a:r>
              <a:endParaRPr lang="ca-ES" sz="1000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500214" y="2996952"/>
              <a:ext cx="1595300" cy="48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err="1" smtClean="0"/>
                <a:t>IsFormedBy</a:t>
              </a:r>
              <a:endParaRPr lang="ca-ES" sz="1000" dirty="0"/>
            </a:p>
          </p:txBody>
        </p:sp>
        <p:sp>
          <p:nvSpPr>
            <p:cNvPr id="85" name="84 Triángulo isósceles"/>
            <p:cNvSpPr/>
            <p:nvPr/>
          </p:nvSpPr>
          <p:spPr>
            <a:xfrm>
              <a:off x="4512169" y="1734827"/>
              <a:ext cx="119659" cy="101637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88" name="87 CuadroTexto"/>
          <p:cNvSpPr txBox="1"/>
          <p:nvPr/>
        </p:nvSpPr>
        <p:spPr>
          <a:xfrm>
            <a:off x="5015763" y="1977987"/>
            <a:ext cx="3925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b="1" dirty="0" smtClean="0">
                <a:latin typeface="+mn-lt"/>
              </a:rPr>
              <a:t>SELECT </a:t>
            </a:r>
            <a:r>
              <a:rPr lang="ca-ES" sz="1600" dirty="0" smtClean="0">
                <a:latin typeface="+mn-lt"/>
              </a:rPr>
              <a:t>*</a:t>
            </a:r>
          </a:p>
          <a:p>
            <a:r>
              <a:rPr lang="ca-ES" sz="1600" b="1" dirty="0" smtClean="0">
                <a:latin typeface="+mn-lt"/>
              </a:rPr>
              <a:t>FROM </a:t>
            </a:r>
            <a:r>
              <a:rPr lang="ca-ES" sz="1600" dirty="0" smtClean="0">
                <a:latin typeface="+mn-lt"/>
              </a:rPr>
              <a:t>Group </a:t>
            </a:r>
            <a:r>
              <a:rPr lang="ca-ES" sz="1600" b="1" dirty="0" smtClean="0">
                <a:latin typeface="+mn-lt"/>
              </a:rPr>
              <a:t>JOIN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dirty="0" err="1" smtClean="0">
                <a:latin typeface="+mn-lt"/>
              </a:rPr>
              <a:t>IsSentTo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b="1" dirty="0" smtClean="0">
                <a:latin typeface="+mn-lt"/>
              </a:rPr>
              <a:t>JOIN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dirty="0" err="1" smtClean="0">
                <a:latin typeface="+mn-lt"/>
              </a:rPr>
              <a:t>Message</a:t>
            </a:r>
            <a:endParaRPr lang="ca-ES" sz="1600" dirty="0" smtClean="0">
              <a:latin typeface="+mn-lt"/>
            </a:endParaRPr>
          </a:p>
          <a:p>
            <a:r>
              <a:rPr lang="ca-ES" sz="1600" b="1" dirty="0" smtClean="0">
                <a:latin typeface="+mn-lt"/>
              </a:rPr>
              <a:t>WHERE </a:t>
            </a:r>
            <a:r>
              <a:rPr lang="ca-ES" sz="1600" dirty="0" err="1" smtClean="0">
                <a:latin typeface="+mn-lt"/>
              </a:rPr>
              <a:t>Group.createT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b="1" dirty="0" smtClean="0">
                <a:latin typeface="+mn-lt"/>
              </a:rPr>
              <a:t>&lt;=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dirty="0" err="1" smtClean="0">
                <a:latin typeface="+mn-lt"/>
              </a:rPr>
              <a:t>Message.creationT</a:t>
            </a:r>
            <a:endParaRPr lang="ca-ES" sz="1600" b="1" dirty="0" smtClean="0">
              <a:latin typeface="+mn-lt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006454" y="1329915"/>
            <a:ext cx="2763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b="1" dirty="0" smtClean="0">
                <a:latin typeface="+mn-lt"/>
              </a:rPr>
              <a:t>SELECT </a:t>
            </a:r>
            <a:r>
              <a:rPr lang="ca-ES" sz="1600" dirty="0" smtClean="0">
                <a:latin typeface="+mn-lt"/>
              </a:rPr>
              <a:t>*</a:t>
            </a:r>
          </a:p>
          <a:p>
            <a:r>
              <a:rPr lang="ca-ES" sz="1600" b="1" dirty="0" smtClean="0">
                <a:latin typeface="+mn-lt"/>
              </a:rPr>
              <a:t>FROM </a:t>
            </a:r>
            <a:r>
              <a:rPr lang="ca-ES" sz="1600" dirty="0" err="1" smtClean="0">
                <a:latin typeface="+mn-lt"/>
              </a:rPr>
              <a:t>Owner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b="1" dirty="0" smtClean="0">
                <a:latin typeface="+mn-lt"/>
              </a:rPr>
              <a:t>EXCEPT</a:t>
            </a:r>
            <a:r>
              <a:rPr lang="ca-ES" sz="1600" dirty="0" smtClean="0">
                <a:latin typeface="+mn-lt"/>
              </a:rPr>
              <a:t> </a:t>
            </a:r>
            <a:r>
              <a:rPr lang="ca-ES" sz="1600" dirty="0" err="1" smtClean="0">
                <a:latin typeface="+mn-lt"/>
              </a:rPr>
              <a:t>Member</a:t>
            </a:r>
            <a:endParaRPr lang="ca-ES" sz="1600" b="1" dirty="0" smtClean="0">
              <a:latin typeface="+mn-lt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5192990" y="3428657"/>
            <a:ext cx="2389462" cy="1174789"/>
            <a:chOff x="4990850" y="3684751"/>
            <a:chExt cx="2389462" cy="1174789"/>
          </a:xfrm>
        </p:grpSpPr>
        <p:pic>
          <p:nvPicPr>
            <p:cNvPr id="4100" name="Picture 4" descr="http://sawvideo.com/sites/sawvideo/files/uploads/smartphon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21719" r="793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9565">
              <a:off x="4990850" y="3844981"/>
              <a:ext cx="1014558" cy="1014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4 Llamada ovalada"/>
            <p:cNvSpPr/>
            <p:nvPr/>
          </p:nvSpPr>
          <p:spPr>
            <a:xfrm>
              <a:off x="5849983" y="3684751"/>
              <a:ext cx="1530329" cy="676031"/>
            </a:xfrm>
            <a:prstGeom prst="wedgeEllipseCallout">
              <a:avLst>
                <a:gd name="adj1" fmla="val -45205"/>
                <a:gd name="adj2" fmla="val 518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b="1" dirty="0" err="1" smtClean="0"/>
                <a:t>Hello</a:t>
              </a:r>
              <a:r>
                <a:rPr lang="ca-ES" b="1" dirty="0" smtClean="0"/>
                <a:t>!</a:t>
              </a:r>
              <a:endParaRPr lang="ca-ES" b="1" dirty="0"/>
            </a:p>
          </p:txBody>
        </p:sp>
      </p:grpSp>
      <p:sp>
        <p:nvSpPr>
          <p:cNvPr id="90" name="89 CuadroTexto"/>
          <p:cNvSpPr txBox="1"/>
          <p:nvPr/>
        </p:nvSpPr>
        <p:spPr>
          <a:xfrm>
            <a:off x="1646838" y="5714092"/>
            <a:ext cx="6957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2800" b="1" dirty="0" err="1" smtClean="0">
                <a:latin typeface="+mn-lt"/>
              </a:rPr>
              <a:t>We</a:t>
            </a:r>
            <a:r>
              <a:rPr lang="ca-ES" sz="2800" b="1" dirty="0" smtClean="0">
                <a:latin typeface="+mn-lt"/>
              </a:rPr>
              <a:t> </a:t>
            </a:r>
            <a:r>
              <a:rPr lang="ca-ES" sz="2800" b="1" dirty="0" err="1">
                <a:latin typeface="+mn-lt"/>
              </a:rPr>
              <a:t>n</a:t>
            </a:r>
            <a:r>
              <a:rPr lang="ca-ES" sz="2800" b="1" dirty="0" err="1" smtClean="0">
                <a:latin typeface="+mn-lt"/>
              </a:rPr>
              <a:t>eed</a:t>
            </a:r>
            <a:r>
              <a:rPr lang="ca-ES" sz="2800" b="1" dirty="0" smtClean="0">
                <a:latin typeface="+mn-lt"/>
              </a:rPr>
              <a:t> to </a:t>
            </a:r>
            <a:r>
              <a:rPr lang="ca-ES" sz="2800" b="1" dirty="0" err="1" smtClean="0">
                <a:latin typeface="+mn-lt"/>
              </a:rPr>
              <a:t>compute</a:t>
            </a:r>
            <a:r>
              <a:rPr lang="ca-ES" sz="2800" b="1" dirty="0" smtClean="0">
                <a:latin typeface="+mn-lt"/>
              </a:rPr>
              <a:t> </a:t>
            </a:r>
            <a:r>
              <a:rPr lang="ca-ES" sz="2800" b="1" dirty="0" err="1" smtClean="0">
                <a:latin typeface="+mn-lt"/>
              </a:rPr>
              <a:t>the</a:t>
            </a:r>
            <a:r>
              <a:rPr lang="ca-ES" sz="2800" b="1" dirty="0" smtClean="0">
                <a:latin typeface="+mn-lt"/>
              </a:rPr>
              <a:t> </a:t>
            </a:r>
            <a:r>
              <a:rPr lang="ca-ES" sz="2800" b="1" dirty="0" err="1" smtClean="0">
                <a:latin typeface="+mn-lt"/>
              </a:rPr>
              <a:t>whole</a:t>
            </a:r>
            <a:r>
              <a:rPr lang="ca-ES" sz="2800" b="1" dirty="0" smtClean="0">
                <a:latin typeface="+mn-lt"/>
              </a:rPr>
              <a:t> </a:t>
            </a:r>
            <a:r>
              <a:rPr lang="ca-ES" sz="2800" b="1" dirty="0" err="1" smtClean="0">
                <a:latin typeface="+mn-lt"/>
              </a:rPr>
              <a:t>queries</a:t>
            </a:r>
            <a:r>
              <a:rPr lang="ca-ES" sz="2800" b="1" dirty="0" smtClean="0">
                <a:latin typeface="+mn-lt"/>
              </a:rPr>
              <a:t> </a:t>
            </a:r>
            <a:r>
              <a:rPr lang="ca-ES" sz="2800" b="1" dirty="0" err="1" smtClean="0">
                <a:latin typeface="+mn-lt"/>
              </a:rPr>
              <a:t>again</a:t>
            </a:r>
            <a:endParaRPr lang="ca-ES" sz="2800" b="1" dirty="0" smtClean="0">
              <a:latin typeface="+mn-lt"/>
            </a:endParaRPr>
          </a:p>
        </p:txBody>
      </p:sp>
      <p:pic>
        <p:nvPicPr>
          <p:cNvPr id="4102" name="Picture 6" descr="database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33289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90 CuadroTexto"/>
          <p:cNvSpPr txBox="1"/>
          <p:nvPr/>
        </p:nvSpPr>
        <p:spPr>
          <a:xfrm>
            <a:off x="2004309" y="4829433"/>
            <a:ext cx="737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2000" b="1" dirty="0" smtClean="0">
                <a:latin typeface="+mn-lt"/>
              </a:rPr>
              <a:t>DATA</a:t>
            </a:r>
          </a:p>
        </p:txBody>
      </p:sp>
      <p:sp>
        <p:nvSpPr>
          <p:cNvPr id="92" name="91 CuadroTexto"/>
          <p:cNvSpPr txBox="1"/>
          <p:nvPr/>
        </p:nvSpPr>
        <p:spPr>
          <a:xfrm>
            <a:off x="4026979" y="4829090"/>
            <a:ext cx="4721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2000" b="1" dirty="0" smtClean="0">
                <a:latin typeface="+mn-lt"/>
              </a:rPr>
              <a:t>INSERT INTO </a:t>
            </a:r>
            <a:r>
              <a:rPr lang="ca-ES" sz="2000" dirty="0" err="1" smtClean="0">
                <a:latin typeface="+mn-lt"/>
              </a:rPr>
              <a:t>Messages</a:t>
            </a:r>
            <a:r>
              <a:rPr lang="ca-ES" sz="2000" b="1" dirty="0" smtClean="0">
                <a:latin typeface="+mn-lt"/>
              </a:rPr>
              <a:t> VALUES(</a:t>
            </a:r>
            <a:r>
              <a:rPr lang="ca-ES" sz="2000" dirty="0" smtClean="0">
                <a:latin typeface="+mn-lt"/>
              </a:rPr>
              <a:t>‘</a:t>
            </a:r>
            <a:r>
              <a:rPr lang="ca-ES" sz="2000" dirty="0" err="1" smtClean="0">
                <a:latin typeface="+mn-lt"/>
              </a:rPr>
              <a:t>Hello</a:t>
            </a:r>
            <a:r>
              <a:rPr lang="ca-ES" sz="2000" dirty="0" smtClean="0">
                <a:latin typeface="+mn-lt"/>
              </a:rPr>
              <a:t>!’</a:t>
            </a:r>
            <a:r>
              <a:rPr lang="ca-ES" sz="2000" b="1" dirty="0" smtClean="0">
                <a:latin typeface="+mn-lt"/>
              </a:rPr>
              <a:t>, </a:t>
            </a:r>
            <a:r>
              <a:rPr lang="ca-ES" sz="2000" dirty="0" smtClean="0">
                <a:latin typeface="+mn-lt"/>
              </a:rPr>
              <a:t>...</a:t>
            </a:r>
            <a:r>
              <a:rPr lang="ca-ES" sz="2000" b="1" dirty="0" smtClean="0">
                <a:latin typeface="+mn-lt"/>
              </a:rPr>
              <a:t>)</a:t>
            </a:r>
          </a:p>
        </p:txBody>
      </p:sp>
      <p:sp>
        <p:nvSpPr>
          <p:cNvPr id="9" name="8 Flecha izquierda"/>
          <p:cNvSpPr/>
          <p:nvPr/>
        </p:nvSpPr>
        <p:spPr>
          <a:xfrm>
            <a:off x="2915816" y="4941168"/>
            <a:ext cx="1009279" cy="200055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93" name="Picture 2" descr="Exclamation Icon 256x256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4" y="5589240"/>
            <a:ext cx="923620" cy="92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14"/>
          <p:cNvSpPr txBox="1">
            <a:spLocks noChangeArrowheads="1"/>
          </p:cNvSpPr>
          <p:nvPr/>
        </p:nvSpPr>
        <p:spPr bwMode="auto">
          <a:xfrm>
            <a:off x="395288" y="260350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Our approach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86" name="Picture 2" descr="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10640"/>
            <a:ext cx="1800376" cy="178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86 CuadroTexto"/>
          <p:cNvSpPr txBox="1"/>
          <p:nvPr/>
        </p:nvSpPr>
        <p:spPr>
          <a:xfrm>
            <a:off x="683568" y="3789040"/>
            <a:ext cx="66102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b="1" dirty="0" err="1" smtClean="0">
                <a:latin typeface="+mn-lt"/>
              </a:rPr>
              <a:t>Translate</a:t>
            </a:r>
            <a:r>
              <a:rPr lang="ca-ES" sz="4000" b="1" dirty="0" smtClean="0">
                <a:latin typeface="+mn-lt"/>
              </a:rPr>
              <a:t> OCL </a:t>
            </a:r>
            <a:r>
              <a:rPr lang="ca-ES" sz="4000" b="1" dirty="0" err="1" smtClean="0">
                <a:latin typeface="+mn-lt"/>
              </a:rPr>
              <a:t>constraints</a:t>
            </a:r>
            <a:r>
              <a:rPr lang="ca-ES" sz="4000" b="1" dirty="0" smtClean="0">
                <a:latin typeface="+mn-lt"/>
              </a:rPr>
              <a:t> </a:t>
            </a:r>
            <a:r>
              <a:rPr lang="ca-ES" sz="4000" b="1" dirty="0" err="1" smtClean="0">
                <a:latin typeface="+mn-lt"/>
              </a:rPr>
              <a:t>into</a:t>
            </a:r>
            <a:r>
              <a:rPr lang="ca-ES" sz="4000" b="1" dirty="0" smtClean="0">
                <a:latin typeface="+mn-lt"/>
              </a:rPr>
              <a:t> </a:t>
            </a:r>
          </a:p>
          <a:p>
            <a:r>
              <a:rPr lang="ca-ES" sz="4000" b="1" i="1" dirty="0" smtClean="0">
                <a:latin typeface="+mn-lt"/>
              </a:rPr>
              <a:t>incremental</a:t>
            </a:r>
            <a:r>
              <a:rPr lang="ca-ES" sz="4000" b="1" dirty="0" smtClean="0">
                <a:latin typeface="+mn-lt"/>
              </a:rPr>
              <a:t> SQL </a:t>
            </a:r>
            <a:r>
              <a:rPr lang="ca-ES" sz="4000" b="1" dirty="0" err="1" smtClean="0">
                <a:latin typeface="+mn-lt"/>
              </a:rPr>
              <a:t>queries</a:t>
            </a:r>
            <a:endParaRPr lang="ca-ES" sz="4000" b="1" dirty="0" smtClean="0">
              <a:latin typeface="+mn-lt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2627784" y="1772816"/>
            <a:ext cx="18053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6600" b="1" dirty="0" err="1" smtClean="0">
                <a:latin typeface="+mn-lt"/>
              </a:rPr>
              <a:t>Goal</a:t>
            </a:r>
            <a:endParaRPr lang="ca-ES" sz="6600" b="1" dirty="0" smtClean="0">
              <a:latin typeface="+mn-lt"/>
            </a:endParaRPr>
          </a:p>
        </p:txBody>
      </p:sp>
      <p:sp>
        <p:nvSpPr>
          <p:cNvPr id="9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24936" y="6356350"/>
            <a:ext cx="539552" cy="365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5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6697</TotalTime>
  <Words>1425</Words>
  <Application>Microsoft Office PowerPoint</Application>
  <PresentationFormat>Presentación en pantalla (4:3)</PresentationFormat>
  <Paragraphs>655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g73</dc:creator>
  <cp:lastModifiedBy>Oriol Hilari</cp:lastModifiedBy>
  <cp:revision>353</cp:revision>
  <dcterms:created xsi:type="dcterms:W3CDTF">2011-10-30T17:38:11Z</dcterms:created>
  <dcterms:modified xsi:type="dcterms:W3CDTF">2014-09-29T20:50:43Z</dcterms:modified>
</cp:coreProperties>
</file>